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83" r:id="rId3"/>
    <p:sldId id="294" r:id="rId4"/>
    <p:sldId id="293" r:id="rId5"/>
    <p:sldId id="285" r:id="rId6"/>
    <p:sldId id="286" r:id="rId7"/>
    <p:sldId id="287" r:id="rId8"/>
    <p:sldId id="284" r:id="rId9"/>
    <p:sldId id="291" r:id="rId10"/>
    <p:sldId id="292" r:id="rId11"/>
    <p:sldId id="298" r:id="rId12"/>
    <p:sldId id="299" r:id="rId13"/>
    <p:sldId id="300" r:id="rId14"/>
    <p:sldId id="288" r:id="rId15"/>
    <p:sldId id="302" r:id="rId16"/>
    <p:sldId id="303" r:id="rId17"/>
    <p:sldId id="311" r:id="rId18"/>
    <p:sldId id="310" r:id="rId19"/>
    <p:sldId id="295" r:id="rId20"/>
    <p:sldId id="312" r:id="rId21"/>
    <p:sldId id="313" r:id="rId22"/>
    <p:sldId id="314" r:id="rId23"/>
    <p:sldId id="315" r:id="rId24"/>
    <p:sldId id="316" r:id="rId25"/>
    <p:sldId id="301" r:id="rId26"/>
    <p:sldId id="296" r:id="rId27"/>
    <p:sldId id="319" r:id="rId28"/>
    <p:sldId id="320" r:id="rId29"/>
    <p:sldId id="321" r:id="rId30"/>
    <p:sldId id="322" r:id="rId31"/>
    <p:sldId id="318" r:id="rId32"/>
    <p:sldId id="317" r:id="rId33"/>
    <p:sldId id="304" r:id="rId34"/>
    <p:sldId id="305" r:id="rId35"/>
    <p:sldId id="306" r:id="rId36"/>
    <p:sldId id="307" r:id="rId37"/>
    <p:sldId id="308" r:id="rId38"/>
    <p:sldId id="309" r:id="rId39"/>
    <p:sldId id="289" r:id="rId40"/>
    <p:sldId id="290" r:id="rId41"/>
    <p:sldId id="297" r:id="rId42"/>
    <p:sldId id="259" r:id="rId43"/>
    <p:sldId id="260" r:id="rId44"/>
    <p:sldId id="261" r:id="rId45"/>
    <p:sldId id="281" r:id="rId46"/>
    <p:sldId id="262" r:id="rId47"/>
    <p:sldId id="263" r:id="rId48"/>
    <p:sldId id="264" r:id="rId49"/>
    <p:sldId id="279" r:id="rId50"/>
    <p:sldId id="265" r:id="rId51"/>
    <p:sldId id="277" r:id="rId52"/>
    <p:sldId id="266" r:id="rId53"/>
    <p:sldId id="267" r:id="rId54"/>
    <p:sldId id="268" r:id="rId55"/>
    <p:sldId id="269" r:id="rId56"/>
    <p:sldId id="270" r:id="rId57"/>
    <p:sldId id="271" r:id="rId58"/>
    <p:sldId id="272" r:id="rId59"/>
    <p:sldId id="273" r:id="rId60"/>
    <p:sldId id="274" r:id="rId61"/>
    <p:sldId id="278" r:id="rId62"/>
    <p:sldId id="276" r:id="rId63"/>
    <p:sldId id="258" r:id="rId64"/>
    <p:sldId id="28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9090-8421-4262-83CB-4D315618E7F8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CC10E-EB53-4A5D-9C8E-83FA63612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pbs.org/video/1379563195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C10E-EB53-4A5D-9C8E-83FA63612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6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http://video.pbs.org/video/1379563195/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C10E-EB53-4A5D-9C8E-83FA63612B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8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http://www.historyteacher.net/EuroCiv/Weblinks/Weblinks-5-TheReformations.htm (debate Counter Reformation)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C10E-EB53-4A5D-9C8E-83FA63612B8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6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http://en.wikipedia.org/wiki/Charles_V,_Holy_Roman_Emperor</a:t>
            </a:r>
          </a:p>
          <a:p>
            <a:r>
              <a:rPr lang="en-US" dirty="0" smtClean="0"/>
              <a:t>http://www.heritage-history.com/www/heritage.php?Dir=characters&amp;FileName=charles5s.php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C10E-EB53-4A5D-9C8E-83FA63612B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0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C10E-EB53-4A5D-9C8E-83FA63612B8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4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4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fpRk9FOFe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CmogoGpnx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sfiAsWR4qU" TargetMode="External"/><Relationship Id="rId2" Type="http://schemas.openxmlformats.org/officeDocument/2006/relationships/hyperlink" Target="http://www.youtube.com/watch?v=PCmogoGpnx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control" Target="../activeX/activeX2.xml"/><Relationship Id="rId7" Type="http://schemas.openxmlformats.org/officeDocument/2006/relationships/image" Target="../media/image5.gi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CmogoGpnx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usfiAsWR4qU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anish_colonization_of_the_America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pbs.org/video/1379563195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Gutenberg%20(Sunday%20Girl%20by%20Blondie)(1).wmv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5271" y="152400"/>
            <a:ext cx="786523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</a:p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PROTESTANT</a:t>
            </a:r>
          </a:p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REFORMATION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Thomas a Kempis</a:t>
            </a:r>
            <a:br>
              <a:rPr lang="en-US" altLang="en-US" sz="4000" smtClean="0"/>
            </a:br>
            <a:r>
              <a:rPr lang="en-US" altLang="en-US" sz="4000" smtClean="0"/>
              <a:t>(Imitation of Christ)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This work was written initially as a guide to the inner life for Nuns and Monks</a:t>
            </a:r>
          </a:p>
          <a:p>
            <a:pPr lvl="1" eaLnBrk="1" hangingPunct="1"/>
            <a:r>
              <a:rPr lang="en-US" altLang="en-US" sz="2400" smtClean="0"/>
              <a:t>The book however became widely read by the laity who wanted to pursue a more Christ like life</a:t>
            </a:r>
          </a:p>
          <a:p>
            <a:pPr lvl="2" eaLnBrk="1" hangingPunct="1"/>
            <a:r>
              <a:rPr lang="en-US" altLang="en-US" sz="2000" smtClean="0"/>
              <a:t>The book was a source of Northern European Humanism and Protestantism</a:t>
            </a:r>
          </a:p>
          <a:p>
            <a:pPr lvl="2" eaLnBrk="1" hangingPunct="1"/>
            <a:r>
              <a:rPr lang="en-US" altLang="en-US" sz="2000" smtClean="0"/>
              <a:t>The book brought about the idea of individualistic religion</a:t>
            </a:r>
          </a:p>
          <a:p>
            <a:pPr lvl="2" eaLnBrk="1" hangingPunct="1"/>
            <a:r>
              <a:rPr lang="en-US" altLang="en-US" sz="2000" smtClean="0"/>
              <a:t>The book was hostile to the idea of church and papal authority.</a:t>
            </a:r>
          </a:p>
          <a:p>
            <a:pPr lvl="2" eaLnBrk="1" hangingPunct="1"/>
            <a:r>
              <a:rPr lang="en-US" altLang="en-US" sz="2000" smtClean="0"/>
              <a:t>The book was published in the vernacular at a time when the laity was looking for new ideas</a:t>
            </a:r>
          </a:p>
        </p:txBody>
      </p:sp>
    </p:spTree>
    <p:extLst>
      <p:ext uri="{BB962C8B-B14F-4D97-AF65-F5344CB8AC3E}">
        <p14:creationId xmlns:p14="http://schemas.microsoft.com/office/powerpoint/2010/main" val="13929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information in the document that is on your desk, please write an underlying cause of the Reformation on the back of the document.</a:t>
            </a:r>
          </a:p>
          <a:p>
            <a:endParaRPr lang="en-US" dirty="0"/>
          </a:p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Thursday, November 7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Underlying causes of the Reformation</a:t>
            </a:r>
          </a:p>
          <a:p>
            <a:pPr lvl="1"/>
            <a:r>
              <a:rPr lang="en-US" dirty="0" smtClean="0"/>
              <a:t>Docs. , role plays, HH clip, and other power point</a:t>
            </a:r>
          </a:p>
          <a:p>
            <a:r>
              <a:rPr lang="en-US" dirty="0" smtClean="0"/>
              <a:t>Quick Review</a:t>
            </a:r>
          </a:p>
          <a:p>
            <a:pPr lvl="1"/>
            <a:r>
              <a:rPr lang="en-US" dirty="0" smtClean="0"/>
              <a:t>Circle Up!</a:t>
            </a:r>
          </a:p>
          <a:p>
            <a:r>
              <a:rPr lang="en-US" dirty="0" smtClean="0"/>
              <a:t>COR</a:t>
            </a:r>
          </a:p>
          <a:p>
            <a:r>
              <a:rPr lang="en-US" dirty="0" smtClean="0"/>
              <a:t>Intro. To Luther</a:t>
            </a:r>
          </a:p>
          <a:p>
            <a:pPr lvl="1"/>
            <a:r>
              <a:rPr lang="en-US" dirty="0" smtClean="0"/>
              <a:t>Act it out!</a:t>
            </a:r>
          </a:p>
          <a:p>
            <a:pPr lvl="1"/>
            <a:r>
              <a:rPr lang="en-US" dirty="0" smtClean="0"/>
              <a:t>Video</a:t>
            </a:r>
          </a:p>
          <a:p>
            <a:pPr marL="514350" indent="-457200"/>
            <a:r>
              <a:rPr lang="en-US" dirty="0" smtClean="0"/>
              <a:t>Protestant vs. Catholic thought/beliefs</a:t>
            </a:r>
          </a:p>
          <a:p>
            <a:pPr marL="914400" lvl="1" indent="-457200"/>
            <a:r>
              <a:rPr lang="en-US" dirty="0" smtClean="0"/>
              <a:t>Columns</a:t>
            </a:r>
          </a:p>
          <a:p>
            <a:pPr marL="514350" indent="-457200"/>
            <a:r>
              <a:rPr lang="en-US" dirty="0" smtClean="0"/>
              <a:t>Other Protestant reformers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Make connections between things you have learned about the Reformation thus far and this image.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4002230" cy="4297680"/>
          </a:xfrm>
        </p:spPr>
      </p:pic>
    </p:spTree>
    <p:extLst>
      <p:ext uri="{BB962C8B-B14F-4D97-AF65-F5344CB8AC3E}">
        <p14:creationId xmlns:p14="http://schemas.microsoft.com/office/powerpoint/2010/main" val="34593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within the Church </a:t>
            </a:r>
            <a:br>
              <a:rPr lang="en-US" dirty="0" smtClean="0"/>
            </a:br>
            <a:r>
              <a:rPr lang="en-US" dirty="0" smtClean="0"/>
              <a:t>in the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Plays</a:t>
            </a:r>
          </a:p>
          <a:p>
            <a:r>
              <a:rPr lang="en-US" dirty="0" smtClean="0"/>
              <a:t>Papal Behavior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www.youtube.com/watch?v=GfpRk9FOFeg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Pope Alexander 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Monday!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 # 4</a:t>
            </a:r>
          </a:p>
          <a:p>
            <a:r>
              <a:rPr lang="en-US" dirty="0" smtClean="0"/>
              <a:t> If you were Pope Leo X (Pope when Martin Luther posted his 95 Theses on a church door in Wittenberg, Germany), how would you respond to Martin Luther’s complaints about indulgences and other church conduct?</a:t>
            </a:r>
          </a:p>
          <a:p>
            <a:r>
              <a:rPr lang="en-US" dirty="0" smtClean="0"/>
              <a:t>Defend your response.</a:t>
            </a:r>
          </a:p>
          <a:p>
            <a:endParaRPr lang="en-US" dirty="0"/>
          </a:p>
          <a:p>
            <a:pPr algn="ctr"/>
            <a:r>
              <a:rPr lang="en-US" dirty="0" smtClean="0"/>
              <a:t>Thanks!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November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Quick Review</a:t>
            </a:r>
          </a:p>
          <a:p>
            <a:pPr lvl="1"/>
            <a:r>
              <a:rPr lang="en-US" dirty="0" smtClean="0"/>
              <a:t>Grade COR</a:t>
            </a:r>
          </a:p>
          <a:p>
            <a:r>
              <a:rPr lang="en-US" dirty="0" smtClean="0"/>
              <a:t>Finish Luther Role Play</a:t>
            </a:r>
          </a:p>
          <a:p>
            <a:pPr lvl="1"/>
            <a:r>
              <a:rPr lang="en-US" dirty="0" smtClean="0"/>
              <a:t>Clip and how Leo X responded</a:t>
            </a:r>
          </a:p>
          <a:p>
            <a:pPr lvl="1"/>
            <a:r>
              <a:rPr lang="en-US" dirty="0" smtClean="0"/>
              <a:t>(6:33)</a:t>
            </a:r>
          </a:p>
          <a:p>
            <a:pPr lvl="1"/>
            <a:r>
              <a:rPr lang="en-US" dirty="0" smtClean="0"/>
              <a:t>Frederick (15:00)</a:t>
            </a:r>
          </a:p>
          <a:p>
            <a:pPr lvl="1"/>
            <a:r>
              <a:rPr lang="en-US" dirty="0" smtClean="0"/>
              <a:t>Warning (19:00)</a:t>
            </a:r>
          </a:p>
          <a:p>
            <a:pPr lvl="1"/>
            <a:r>
              <a:rPr lang="en-US" dirty="0" smtClean="0"/>
              <a:t>Revolution and Sacraments (22:30)</a:t>
            </a:r>
          </a:p>
          <a:p>
            <a:pPr lvl="1"/>
            <a:r>
              <a:rPr lang="en-US" dirty="0" smtClean="0"/>
              <a:t>Papal Bull (26:00)</a:t>
            </a:r>
          </a:p>
          <a:p>
            <a:pPr lvl="1"/>
            <a:r>
              <a:rPr lang="en-US" dirty="0" smtClean="0"/>
              <a:t>(27:47) Diet of Worms</a:t>
            </a:r>
          </a:p>
          <a:p>
            <a:pPr lvl="1"/>
            <a:r>
              <a:rPr lang="en-US" dirty="0" smtClean="0"/>
              <a:t>End </a:t>
            </a:r>
            <a:r>
              <a:rPr lang="en-US" dirty="0" err="1" smtClean="0"/>
              <a:t>oF</a:t>
            </a:r>
            <a:r>
              <a:rPr lang="en-US" dirty="0" smtClean="0"/>
              <a:t> SPEECH (34:00)</a:t>
            </a:r>
          </a:p>
          <a:p>
            <a:r>
              <a:rPr lang="en-US" dirty="0" smtClean="0"/>
              <a:t>Protestants vs. Catholic Chart</a:t>
            </a:r>
          </a:p>
          <a:p>
            <a:r>
              <a:rPr lang="en-US" dirty="0" smtClean="0"/>
              <a:t>A little predestination OL</a:t>
            </a:r>
          </a:p>
          <a:p>
            <a:pPr lvl="1"/>
            <a:r>
              <a:rPr lang="en-US" dirty="0" smtClean="0"/>
              <a:t>Additional information about Calvin</a:t>
            </a:r>
          </a:p>
          <a:p>
            <a:r>
              <a:rPr lang="en-US" dirty="0" smtClean="0"/>
              <a:t>Index Review</a:t>
            </a:r>
          </a:p>
          <a:p>
            <a:pPr lvl="1"/>
            <a:r>
              <a:rPr lang="en-US" dirty="0" smtClean="0"/>
              <a:t>Line up</a:t>
            </a:r>
          </a:p>
          <a:p>
            <a:pPr lvl="1"/>
            <a:r>
              <a:rPr lang="en-US" dirty="0" smtClean="0"/>
              <a:t>Matrix</a:t>
            </a:r>
          </a:p>
          <a:p>
            <a:pPr lvl="1"/>
            <a:r>
              <a:rPr lang="en-US" dirty="0" smtClean="0"/>
              <a:t>Add Anabaptists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Charles V and the HRE</a:t>
            </a:r>
          </a:p>
          <a:p>
            <a:pPr lvl="1"/>
            <a:r>
              <a:rPr lang="en-US" dirty="0" smtClean="0"/>
              <a:t>Family Tree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Info.</a:t>
            </a:r>
          </a:p>
          <a:p>
            <a:r>
              <a:rPr lang="en-US" dirty="0" smtClean="0"/>
              <a:t>The Reformation in England</a:t>
            </a:r>
          </a:p>
          <a:p>
            <a:pPr lvl="1"/>
            <a:r>
              <a:rPr lang="en-US" dirty="0" smtClean="0"/>
              <a:t>First to 3 with Henry VII</a:t>
            </a:r>
          </a:p>
          <a:p>
            <a:pPr lvl="1"/>
            <a:r>
              <a:rPr lang="en-US" dirty="0">
                <a:hlinkClick r:id="rId3"/>
              </a:rPr>
              <a:t>http://www.youtube.com/watch?v=PCmogoGpnxg</a:t>
            </a:r>
            <a:r>
              <a:rPr lang="en-US" dirty="0"/>
              <a:t> (Tudor overview song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Lifesizers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Wednesday!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your teammates, discuss two similarities and two differences between Protestantism and Catholicism.</a:t>
            </a:r>
          </a:p>
          <a:p>
            <a:r>
              <a:rPr lang="en-US" dirty="0" smtClean="0"/>
              <a:t>You don’t need to write anything down (yet).</a:t>
            </a:r>
          </a:p>
          <a:p>
            <a:endParaRPr lang="en-US" dirty="0"/>
          </a:p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November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Protestants vs. Catholic Chart</a:t>
            </a:r>
          </a:p>
          <a:p>
            <a:r>
              <a:rPr lang="en-US" dirty="0" smtClean="0"/>
              <a:t>Index Review and COR</a:t>
            </a:r>
            <a:endParaRPr lang="en-US" dirty="0"/>
          </a:p>
          <a:p>
            <a:pPr lvl="1"/>
            <a:r>
              <a:rPr lang="en-US" sz="1800" dirty="0"/>
              <a:t>Line up</a:t>
            </a:r>
          </a:p>
          <a:p>
            <a:pPr lvl="1"/>
            <a:r>
              <a:rPr lang="en-US" sz="1800" dirty="0"/>
              <a:t>Matrix</a:t>
            </a:r>
          </a:p>
          <a:p>
            <a:pPr lvl="1"/>
            <a:r>
              <a:rPr lang="en-US" sz="1800" dirty="0"/>
              <a:t>Add </a:t>
            </a:r>
            <a:r>
              <a:rPr lang="en-US" sz="1800" dirty="0" smtClean="0"/>
              <a:t>Anabaptists</a:t>
            </a:r>
          </a:p>
          <a:p>
            <a:r>
              <a:rPr lang="en-US" dirty="0"/>
              <a:t>Charles V and the </a:t>
            </a:r>
            <a:r>
              <a:rPr lang="en-US" dirty="0" smtClean="0"/>
              <a:t>HRE (slide 27)</a:t>
            </a:r>
            <a:endParaRPr lang="en-US" dirty="0"/>
          </a:p>
          <a:p>
            <a:pPr lvl="1"/>
            <a:r>
              <a:rPr lang="en-US" dirty="0"/>
              <a:t>Family Tree</a:t>
            </a:r>
          </a:p>
          <a:p>
            <a:pPr lvl="1"/>
            <a:r>
              <a:rPr lang="en-US" dirty="0"/>
              <a:t>Maps</a:t>
            </a:r>
          </a:p>
          <a:p>
            <a:pPr lvl="1"/>
            <a:r>
              <a:rPr lang="en-US" dirty="0"/>
              <a:t>Info.</a:t>
            </a:r>
          </a:p>
          <a:p>
            <a:r>
              <a:rPr lang="en-US" dirty="0"/>
              <a:t>The Reformation in England</a:t>
            </a:r>
          </a:p>
          <a:p>
            <a:pPr lvl="1"/>
            <a:r>
              <a:rPr lang="en-US" dirty="0"/>
              <a:t>First to 3 with Henry </a:t>
            </a:r>
            <a:r>
              <a:rPr lang="en-US" dirty="0" smtClean="0"/>
              <a:t>VIII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http://www.youtube.com/watch?v=PCmogoGpnxg</a:t>
            </a:r>
            <a:r>
              <a:rPr lang="en-US" dirty="0"/>
              <a:t> (Tudor overview song)</a:t>
            </a:r>
          </a:p>
          <a:p>
            <a:pPr lvl="1"/>
            <a:r>
              <a:rPr lang="en-US" dirty="0" smtClean="0"/>
              <a:t>Group timeline</a:t>
            </a:r>
            <a:endParaRPr lang="en-US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Baroque art</a:t>
            </a:r>
          </a:p>
          <a:p>
            <a:pPr lvl="1"/>
            <a:r>
              <a:rPr lang="en-US" dirty="0" smtClean="0"/>
              <a:t>Handel’s Messiah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www.youtube.com/watch?v=usfiAsWR4qU</a:t>
            </a:r>
            <a:endParaRPr lang="en-US" dirty="0" smtClean="0"/>
          </a:p>
          <a:p>
            <a:pPr lvl="1"/>
            <a:r>
              <a:rPr lang="en-US" dirty="0" smtClean="0"/>
              <a:t>Rubens and Intro (minute 1:17)</a:t>
            </a:r>
          </a:p>
          <a:p>
            <a:pPr lvl="1"/>
            <a:r>
              <a:rPr lang="en-US" dirty="0"/>
              <a:t>http://www.youtube.com/watch?v=zZ1o_WMcGik</a:t>
            </a:r>
            <a:endParaRPr lang="en-US" dirty="0" smtClean="0"/>
          </a:p>
          <a:p>
            <a:r>
              <a:rPr lang="en-US" dirty="0" smtClean="0"/>
              <a:t>Guest on Thursday</a:t>
            </a:r>
          </a:p>
          <a:p>
            <a:r>
              <a:rPr lang="en-US" dirty="0" smtClean="0"/>
              <a:t>German Peasants’ Revolt</a:t>
            </a:r>
          </a:p>
          <a:p>
            <a:pPr lvl="1"/>
            <a:r>
              <a:rPr lang="en-US" dirty="0" smtClean="0"/>
              <a:t>Docs and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John Calvin</a:t>
            </a:r>
          </a:p>
          <a:p>
            <a:r>
              <a:rPr lang="en-US" dirty="0" smtClean="0"/>
              <a:t>Ulrich Zwingli</a:t>
            </a:r>
          </a:p>
          <a:p>
            <a:r>
              <a:rPr lang="en-US" dirty="0" smtClean="0"/>
              <a:t>John Knox</a:t>
            </a:r>
          </a:p>
          <a:p>
            <a:r>
              <a:rPr lang="en-US" dirty="0" smtClean="0"/>
              <a:t>Pope Leo X</a:t>
            </a:r>
          </a:p>
          <a:p>
            <a:r>
              <a:rPr lang="en-US" dirty="0" smtClean="0"/>
              <a:t>Johann Tetzel</a:t>
            </a:r>
          </a:p>
          <a:p>
            <a:r>
              <a:rPr lang="en-US" dirty="0" smtClean="0"/>
              <a:t>Charles V</a:t>
            </a:r>
          </a:p>
          <a:p>
            <a:r>
              <a:rPr lang="en-US" dirty="0" smtClean="0"/>
              <a:t>Colloquy of Marburg</a:t>
            </a:r>
          </a:p>
          <a:p>
            <a:r>
              <a:rPr lang="en-US" dirty="0" smtClean="0"/>
              <a:t>German Peasants’ War of 1525</a:t>
            </a:r>
          </a:p>
          <a:p>
            <a:r>
              <a:rPr lang="en-US" dirty="0" smtClean="0"/>
              <a:t>Peace of Augsburg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2nd Day of Second term!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# 3</a:t>
            </a:r>
          </a:p>
          <a:p>
            <a:pPr lvl="1"/>
            <a:r>
              <a:rPr lang="en-US" dirty="0" smtClean="0"/>
              <a:t>What are some things that need to be reformed in our society (identify at least 3).</a:t>
            </a:r>
          </a:p>
          <a:p>
            <a:pPr lvl="1"/>
            <a:endParaRPr lang="en-US" dirty="0"/>
          </a:p>
          <a:p>
            <a:pPr lvl="1"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 Which of the following would most likely allow women to preach and spread the message of the Reformation?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/>
              <a:t>A.	Lutherans</a:t>
            </a:r>
          </a:p>
          <a:p>
            <a:r>
              <a:rPr lang="en-US" dirty="0" smtClean="0"/>
              <a:t>B.	Calvinists</a:t>
            </a:r>
          </a:p>
          <a:p>
            <a:r>
              <a:rPr lang="en-US" dirty="0" smtClean="0"/>
              <a:t>C.	Anabaptists</a:t>
            </a:r>
          </a:p>
          <a:p>
            <a:r>
              <a:rPr lang="en-US" dirty="0" smtClean="0"/>
              <a:t>D.	</a:t>
            </a:r>
            <a:r>
              <a:rPr lang="en-US" dirty="0" err="1" smtClean="0"/>
              <a:t>Zwinglians</a:t>
            </a:r>
            <a:endParaRPr lang="en-US" dirty="0" smtClean="0"/>
          </a:p>
          <a:p>
            <a:r>
              <a:rPr lang="en-US" dirty="0" smtClean="0"/>
              <a:t>E.	Anglicans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#2 Which of the following best described Henry VIII’s motives for his break with 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A.	He wishes to control the church but leave 	doctrine untouched.</a:t>
            </a:r>
          </a:p>
          <a:p>
            <a:r>
              <a:rPr lang="en-US" dirty="0" smtClean="0"/>
              <a:t>B.	He had been deeply influenced by 	Lutheran theology.</a:t>
            </a:r>
          </a:p>
          <a:p>
            <a:r>
              <a:rPr lang="en-US" dirty="0" smtClean="0"/>
              <a:t>C.	Thomas More convinced Henry of the 	advantages of such a break.</a:t>
            </a:r>
          </a:p>
          <a:p>
            <a:r>
              <a:rPr lang="en-US" dirty="0" smtClean="0"/>
              <a:t>D.	He needed the support of the nobility, 	many of whom were Protestant.</a:t>
            </a:r>
          </a:p>
          <a:p>
            <a:r>
              <a:rPr lang="en-US" dirty="0" smtClean="0"/>
              <a:t>E.	His aggressive foreign policy in Italy led to his 	excommunication.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1905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#3 All of the following are characteristics of Baroque art and architecture EXCEPT: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Open Hint for Question 4 in a new window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527175"/>
            <a:ext cx="3714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A.	direct naturalism, sometimes violent</a:t>
            </a:r>
          </a:p>
          <a:p>
            <a:r>
              <a:rPr lang="en-US" dirty="0" smtClean="0"/>
              <a:t>B.	high emotional intensity and dynamic 	movement</a:t>
            </a:r>
          </a:p>
          <a:p>
            <a:r>
              <a:rPr lang="en-US" dirty="0" smtClean="0"/>
              <a:t>C.	glorification of kings and religious belief</a:t>
            </a:r>
          </a:p>
          <a:p>
            <a:r>
              <a:rPr lang="en-US" dirty="0" smtClean="0"/>
              <a:t>D.	Adherence to the rules of scientific 	perspective</a:t>
            </a:r>
          </a:p>
          <a:p>
            <a:r>
              <a:rPr lang="en-US" dirty="0" smtClean="0"/>
              <a:t>E.	Colors were brighter than bright and dark 	was darker than dark.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9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" name="HTMLOption1" r:id="rId3" imgW="1371600" imgH="304920"/>
        </mc:Choice>
        <mc:Fallback>
          <p:control name="HTMLOption1" r:id="rId3" imgW="1371600" imgH="30492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" name="HTMLOption2" r:id="rId4" imgW="1371600" imgH="304920"/>
        </mc:Choice>
        <mc:Fallback>
          <p:control name="HTMLOption2" r:id="rId4" imgW="1371600" imgH="30492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" name="HTMLOption3" r:id="rId5" imgW="1371600" imgH="304920"/>
        </mc:Choice>
        <mc:Fallback>
          <p:control name="HTMLOption3" r:id="rId5" imgW="1371600" imgH="304920">
            <p:pic>
              <p:nvPicPr>
                <p:cNvPr id="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687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#4 Which religion was eventually adopted by the states of Denmark, Sweden, and Norway (16</a:t>
            </a:r>
            <a:r>
              <a:rPr lang="en-US" baseline="30000" dirty="0" smtClean="0"/>
              <a:t>th</a:t>
            </a:r>
            <a:r>
              <a:rPr lang="en-US" dirty="0" smtClean="0"/>
              <a:t> Century)?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A.	Presbyterian</a:t>
            </a:r>
          </a:p>
          <a:p>
            <a:r>
              <a:rPr lang="en-US" dirty="0" smtClean="0"/>
              <a:t>B.	Catholicism</a:t>
            </a:r>
          </a:p>
          <a:p>
            <a:r>
              <a:rPr lang="en-US" dirty="0" smtClean="0"/>
              <a:t>C.	Calvinism</a:t>
            </a:r>
          </a:p>
          <a:p>
            <a:r>
              <a:rPr lang="en-US" dirty="0" smtClean="0"/>
              <a:t>D.	Lutheranism</a:t>
            </a:r>
          </a:p>
          <a:p>
            <a:r>
              <a:rPr lang="en-US" dirty="0" smtClean="0"/>
              <a:t>E.	Anabaptism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#5 Which eastern European state was ruled jointly by Ottoman Turks, Habsburgs, and an ally of the Ottomans in the 16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A.	Poland</a:t>
            </a:r>
          </a:p>
          <a:p>
            <a:r>
              <a:rPr lang="en-US" dirty="0" smtClean="0"/>
              <a:t>B.	Bohemia</a:t>
            </a:r>
          </a:p>
          <a:p>
            <a:r>
              <a:rPr lang="en-US" dirty="0" smtClean="0"/>
              <a:t>C.	Hungary</a:t>
            </a:r>
          </a:p>
          <a:p>
            <a:r>
              <a:rPr lang="en-US" dirty="0" smtClean="0"/>
              <a:t>D.	Lithuania</a:t>
            </a:r>
          </a:p>
          <a:p>
            <a:r>
              <a:rPr lang="en-US" dirty="0" smtClean="0"/>
              <a:t>E.	Ukraine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Roundtable of Protestants (Zwingli, Calvin, Knox)</a:t>
            </a:r>
          </a:p>
          <a:p>
            <a:pPr lvl="1"/>
            <a:r>
              <a:rPr lang="en-US" dirty="0"/>
              <a:t>What would you think about:</a:t>
            </a:r>
          </a:p>
          <a:p>
            <a:pPr lvl="2"/>
            <a:r>
              <a:rPr lang="en-US" dirty="0"/>
              <a:t>Indulgences</a:t>
            </a:r>
          </a:p>
          <a:p>
            <a:pPr lvl="2"/>
            <a:r>
              <a:rPr lang="en-US" dirty="0"/>
              <a:t>Predestination</a:t>
            </a:r>
          </a:p>
          <a:p>
            <a:pPr lvl="2"/>
            <a:r>
              <a:rPr lang="en-US" dirty="0"/>
              <a:t>Church authority</a:t>
            </a:r>
          </a:p>
          <a:p>
            <a:pPr lvl="2"/>
            <a:r>
              <a:rPr lang="en-US" dirty="0"/>
              <a:t>Separation of church and state</a:t>
            </a:r>
          </a:p>
          <a:p>
            <a:pPr lvl="2"/>
            <a:r>
              <a:rPr lang="en-US" dirty="0"/>
              <a:t>Monasticism and celibacy</a:t>
            </a:r>
          </a:p>
          <a:p>
            <a:pPr lvl="2"/>
            <a:r>
              <a:rPr lang="en-US" dirty="0"/>
              <a:t>Head of the Church</a:t>
            </a:r>
          </a:p>
          <a:p>
            <a:pPr lvl="2"/>
            <a:r>
              <a:rPr lang="en-US" dirty="0"/>
              <a:t>Authority</a:t>
            </a:r>
          </a:p>
          <a:p>
            <a:pPr lvl="2"/>
            <a:r>
              <a:rPr lang="en-US" dirty="0"/>
              <a:t>sacrament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other power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</a:t>
            </a:r>
            <a:r>
              <a:rPr lang="en-US" dirty="0" smtClean="0"/>
              <a:t>Fri</a:t>
            </a:r>
            <a:r>
              <a:rPr lang="en-US" dirty="0" smtClean="0"/>
              <a:t>day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take a piece of blue </a:t>
            </a:r>
            <a:r>
              <a:rPr lang="en-US" dirty="0" err="1" smtClean="0"/>
              <a:t>cornell</a:t>
            </a:r>
            <a:r>
              <a:rPr lang="en-US" dirty="0" smtClean="0"/>
              <a:t> from the team folder.</a:t>
            </a:r>
          </a:p>
          <a:p>
            <a:r>
              <a:rPr lang="en-US" dirty="0" smtClean="0"/>
              <a:t>For the topic, please write “Catholic or Counter Reformation.”</a:t>
            </a:r>
          </a:p>
          <a:p>
            <a:endParaRPr lang="en-US" dirty="0"/>
          </a:p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Professor at BYU for over 40 years</a:t>
            </a:r>
          </a:p>
          <a:p>
            <a:r>
              <a:rPr lang="en-US" dirty="0" smtClean="0"/>
              <a:t>Jessica </a:t>
            </a:r>
            <a:r>
              <a:rPr lang="en-US" dirty="0" err="1" smtClean="0"/>
              <a:t>Tobler’s</a:t>
            </a:r>
            <a:r>
              <a:rPr lang="en-US" dirty="0" smtClean="0"/>
              <a:t> grandfather</a:t>
            </a:r>
          </a:p>
          <a:p>
            <a:r>
              <a:rPr lang="en-US" dirty="0" smtClean="0"/>
              <a:t>Last year</a:t>
            </a:r>
          </a:p>
          <a:p>
            <a:r>
              <a:rPr lang="en-US" dirty="0" smtClean="0"/>
              <a:t>Questions throughout the presentation</a:t>
            </a:r>
          </a:p>
          <a:p>
            <a:r>
              <a:rPr lang="en-US" dirty="0" smtClean="0"/>
              <a:t>Detailed notes and summaries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Religious Wars (pages 433-434)</a:t>
            </a:r>
          </a:p>
          <a:p>
            <a:pPr lvl="1"/>
            <a:r>
              <a:rPr lang="en-US" dirty="0" err="1" smtClean="0"/>
              <a:t>Kash</a:t>
            </a:r>
            <a:r>
              <a:rPr lang="en-US" dirty="0" smtClean="0"/>
              <a:t>, Matthew, Paige, and Madison L.</a:t>
            </a:r>
          </a:p>
          <a:p>
            <a:r>
              <a:rPr lang="en-US" dirty="0" smtClean="0"/>
              <a:t>Conflict in the Netherlands (pages 434-435)</a:t>
            </a:r>
          </a:p>
          <a:p>
            <a:pPr lvl="1"/>
            <a:r>
              <a:rPr lang="en-US" dirty="0" smtClean="0"/>
              <a:t>Anna, Madison G., Russell</a:t>
            </a:r>
            <a:r>
              <a:rPr lang="en-US" smtClean="0"/>
              <a:t>, Seaton, Cody</a:t>
            </a:r>
            <a:endParaRPr lang="en-US" dirty="0" smtClean="0"/>
          </a:p>
          <a:p>
            <a:r>
              <a:rPr lang="en-US" dirty="0" smtClean="0"/>
              <a:t>Witch Hunts (pages 435-437)</a:t>
            </a:r>
          </a:p>
          <a:p>
            <a:pPr lvl="1"/>
            <a:r>
              <a:rPr lang="en-US" dirty="0" smtClean="0"/>
              <a:t>Rachel, David, Baylee, </a:t>
            </a:r>
            <a:r>
              <a:rPr lang="en-US" dirty="0" err="1" smtClean="0"/>
              <a:t>Kade</a:t>
            </a:r>
            <a:endParaRPr lang="en-US" dirty="0" smtClean="0"/>
          </a:p>
          <a:p>
            <a:r>
              <a:rPr lang="en-US" dirty="0" smtClean="0"/>
              <a:t>30 Years’ War (pages 482-484)</a:t>
            </a:r>
          </a:p>
          <a:p>
            <a:pPr lvl="1"/>
            <a:r>
              <a:rPr lang="en-US" dirty="0" smtClean="0"/>
              <a:t>Ian, </a:t>
            </a:r>
            <a:r>
              <a:rPr lang="en-US" dirty="0" err="1" smtClean="0"/>
              <a:t>Connrey</a:t>
            </a:r>
            <a:r>
              <a:rPr lang="en-US" dirty="0" smtClean="0"/>
              <a:t>, Karissa, Mason, Andrew</a:t>
            </a:r>
          </a:p>
        </p:txBody>
      </p:sp>
    </p:spTree>
    <p:extLst>
      <p:ext uri="{BB962C8B-B14F-4D97-AF65-F5344CB8AC3E}">
        <p14:creationId xmlns:p14="http://schemas.microsoft.com/office/powerpoint/2010/main" val="36733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November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to the Reformation</a:t>
            </a:r>
          </a:p>
          <a:p>
            <a:r>
              <a:rPr lang="en-US" dirty="0" smtClean="0"/>
              <a:t>Underlying Causes of the Reformation</a:t>
            </a:r>
          </a:p>
          <a:p>
            <a:r>
              <a:rPr lang="en-US" dirty="0" smtClean="0"/>
              <a:t>Introducing…..Martin Luther!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 for </a:t>
            </a:r>
            <a:r>
              <a:rPr lang="en-US" dirty="0" smtClean="0"/>
              <a:t>Tues</a:t>
            </a:r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 Religious Wars (pages 433-434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TJ, Salma, Emmalee, Andres and Faith</a:t>
            </a:r>
            <a:endParaRPr lang="en-US" dirty="0" smtClean="0"/>
          </a:p>
          <a:p>
            <a:r>
              <a:rPr lang="en-US" dirty="0" smtClean="0"/>
              <a:t>Conflict </a:t>
            </a:r>
            <a:r>
              <a:rPr lang="en-US" dirty="0" smtClean="0"/>
              <a:t>in the Netherlands (pages 434-435)</a:t>
            </a:r>
          </a:p>
          <a:p>
            <a:pPr lvl="1"/>
            <a:r>
              <a:rPr lang="en-US" dirty="0" err="1" smtClean="0"/>
              <a:t>Kage</a:t>
            </a:r>
            <a:r>
              <a:rPr lang="en-US" dirty="0" smtClean="0"/>
              <a:t>, Kelsey, Allison, Weston and Hudson</a:t>
            </a:r>
            <a:endParaRPr lang="en-US" dirty="0" smtClean="0"/>
          </a:p>
          <a:p>
            <a:r>
              <a:rPr lang="en-US" dirty="0" smtClean="0"/>
              <a:t>Witch Hunts (pages 435-437)</a:t>
            </a:r>
          </a:p>
          <a:p>
            <a:pPr lvl="1"/>
            <a:r>
              <a:rPr lang="en-US" dirty="0" smtClean="0"/>
              <a:t>Aspen, Seth, Esmeralda, </a:t>
            </a:r>
            <a:r>
              <a:rPr lang="en-US" dirty="0" err="1" smtClean="0"/>
              <a:t>Xandi</a:t>
            </a:r>
            <a:r>
              <a:rPr lang="en-US" dirty="0" smtClean="0"/>
              <a:t> and Ashley</a:t>
            </a:r>
            <a:endParaRPr lang="en-US" dirty="0" smtClean="0"/>
          </a:p>
          <a:p>
            <a:r>
              <a:rPr lang="en-US" dirty="0" smtClean="0"/>
              <a:t>30 Years’ War (pages 482-484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McKenna, Jonathon, Dayton, </a:t>
            </a:r>
            <a:r>
              <a:rPr lang="en-US" dirty="0" err="1" smtClean="0"/>
              <a:t>Maurissa</a:t>
            </a:r>
            <a:r>
              <a:rPr lang="en-US" dirty="0" smtClean="0"/>
              <a:t>, and </a:t>
            </a:r>
            <a:r>
              <a:rPr lang="en-US" smtClean="0"/>
              <a:t>Adrina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35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Thursday!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Log # 5</a:t>
            </a:r>
          </a:p>
          <a:p>
            <a:r>
              <a:rPr lang="en-US" dirty="0" smtClean="0"/>
              <a:t>Please turn to page 429 in your textbook.</a:t>
            </a:r>
          </a:p>
          <a:p>
            <a:r>
              <a:rPr lang="en-US" dirty="0" smtClean="0"/>
              <a:t>What are three conclusions that can be drawn from the map of Europe ca. 1555?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November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Charles </a:t>
            </a:r>
            <a:r>
              <a:rPr lang="en-US" dirty="0"/>
              <a:t>V and the </a:t>
            </a:r>
            <a:r>
              <a:rPr lang="en-US" dirty="0" smtClean="0"/>
              <a:t>HRE (slide 28)</a:t>
            </a:r>
            <a:endParaRPr lang="en-US" dirty="0"/>
          </a:p>
          <a:p>
            <a:pPr lvl="1"/>
            <a:r>
              <a:rPr lang="en-US" dirty="0"/>
              <a:t>Family Tree</a:t>
            </a:r>
          </a:p>
          <a:p>
            <a:pPr lvl="1"/>
            <a:r>
              <a:rPr lang="en-US" dirty="0"/>
              <a:t>Maps</a:t>
            </a:r>
          </a:p>
          <a:p>
            <a:pPr lvl="1"/>
            <a:r>
              <a:rPr lang="en-US" dirty="0"/>
              <a:t>Info.</a:t>
            </a:r>
          </a:p>
          <a:p>
            <a:r>
              <a:rPr lang="en-US" dirty="0"/>
              <a:t>The Reformation in England</a:t>
            </a:r>
          </a:p>
          <a:p>
            <a:pPr lvl="1"/>
            <a:r>
              <a:rPr lang="en-US" dirty="0"/>
              <a:t>First to </a:t>
            </a:r>
            <a:r>
              <a:rPr lang="en-US" dirty="0" smtClean="0"/>
              <a:t>4 </a:t>
            </a:r>
            <a:r>
              <a:rPr lang="en-US" dirty="0"/>
              <a:t>with Henry </a:t>
            </a:r>
            <a:r>
              <a:rPr lang="en-US" dirty="0" smtClean="0"/>
              <a:t>VIII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http://www.youtube.com/watch?v=PCmogoGpnxg</a:t>
            </a:r>
            <a:r>
              <a:rPr lang="en-US" dirty="0"/>
              <a:t> (Tudor overview song)</a:t>
            </a:r>
          </a:p>
          <a:p>
            <a:pPr lvl="1"/>
            <a:r>
              <a:rPr lang="en-US" dirty="0" smtClean="0"/>
              <a:t>Group timeline</a:t>
            </a:r>
            <a:endParaRPr lang="en-US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Baroque art</a:t>
            </a:r>
          </a:p>
          <a:p>
            <a:pPr lvl="1"/>
            <a:r>
              <a:rPr lang="en-US" dirty="0" smtClean="0"/>
              <a:t>Handel’s Messiah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www.youtube.com/watch?v=usfiAsWR4qU</a:t>
            </a:r>
            <a:endParaRPr lang="en-US" dirty="0" smtClean="0"/>
          </a:p>
          <a:p>
            <a:pPr lvl="1"/>
            <a:r>
              <a:rPr lang="en-US" dirty="0" smtClean="0"/>
              <a:t>Rubens and Intro (minute 1:17)</a:t>
            </a:r>
          </a:p>
          <a:p>
            <a:pPr lvl="1"/>
            <a:r>
              <a:rPr lang="en-US" dirty="0"/>
              <a:t>http://www.youtube.com/watch?v=zZ1o_WMcGik</a:t>
            </a:r>
            <a:endParaRPr lang="en-US" dirty="0" smtClean="0"/>
          </a:p>
          <a:p>
            <a:r>
              <a:rPr lang="en-US" dirty="0" smtClean="0"/>
              <a:t>German Peasants’ Revolt</a:t>
            </a:r>
          </a:p>
          <a:p>
            <a:pPr lvl="1"/>
            <a:r>
              <a:rPr lang="en-US" dirty="0" smtClean="0"/>
              <a:t>Docs and analysis</a:t>
            </a:r>
          </a:p>
          <a:p>
            <a:r>
              <a:rPr lang="en-US" dirty="0" smtClean="0"/>
              <a:t>The Counter Reformation</a:t>
            </a:r>
          </a:p>
          <a:p>
            <a:pPr lvl="1"/>
            <a:r>
              <a:rPr lang="en-US" dirty="0" smtClean="0"/>
              <a:t>Sell your response!</a:t>
            </a:r>
          </a:p>
          <a:p>
            <a:pPr lvl="1"/>
            <a:r>
              <a:rPr lang="en-US" dirty="0" smtClean="0"/>
              <a:t>Index of Prohibited Books</a:t>
            </a:r>
          </a:p>
          <a:p>
            <a:pPr lvl="1"/>
            <a:r>
              <a:rPr lang="en-US" dirty="0" smtClean="0"/>
              <a:t>Jesuits and other orders</a:t>
            </a:r>
          </a:p>
          <a:p>
            <a:pPr lvl="1"/>
            <a:r>
              <a:rPr lang="en-US" dirty="0" smtClean="0"/>
              <a:t>The Council of Trent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Charles V </a:t>
            </a:r>
            <a:br>
              <a:rPr lang="en-US" dirty="0" smtClean="0"/>
            </a:br>
            <a:r>
              <a:rPr lang="en-US" dirty="0" smtClean="0"/>
              <a:t>1500-1558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He </a:t>
            </a:r>
            <a:r>
              <a:rPr lang="en-US" dirty="0"/>
              <a:t>ruled over extensive domains in Central, Western, and Southern Europe; and the </a:t>
            </a:r>
            <a:r>
              <a:rPr lang="en-US" dirty="0">
                <a:hlinkClick r:id="rId3" tooltip="Spanish colonization of the Americas"/>
              </a:rPr>
              <a:t>Spanish colonies</a:t>
            </a:r>
            <a:r>
              <a:rPr lang="en-US" dirty="0"/>
              <a:t> in the Americas and </a:t>
            </a:r>
            <a:r>
              <a:rPr lang="en-US" dirty="0" smtClean="0"/>
              <a:t>Asia</a:t>
            </a:r>
          </a:p>
          <a:p>
            <a:r>
              <a:rPr lang="en-US" dirty="0" smtClean="0"/>
              <a:t>Raised in the Netherlands</a:t>
            </a:r>
          </a:p>
          <a:p>
            <a:r>
              <a:rPr lang="en-US" dirty="0"/>
              <a:t>Charles was born and raised in the Netherlands, but spent most of his time as a monarch in Spain, leaving his German provinces to be governed by Hapsburg </a:t>
            </a:r>
            <a:r>
              <a:rPr lang="en-US" dirty="0" smtClean="0"/>
              <a:t>cousins</a:t>
            </a:r>
          </a:p>
          <a:p>
            <a:r>
              <a:rPr lang="en-US" dirty="0"/>
              <a:t>"Plus Ultra", "Even Further"</a:t>
            </a:r>
            <a:endParaRPr lang="en-US" dirty="0" smtClean="0"/>
          </a:p>
          <a:p>
            <a:r>
              <a:rPr lang="en-US" dirty="0" smtClean="0"/>
              <a:t>Staunch Catholic</a:t>
            </a:r>
          </a:p>
          <a:p>
            <a:r>
              <a:rPr lang="en-US" dirty="0" smtClean="0"/>
              <a:t>40 Year Reign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8" y="1905000"/>
            <a:ext cx="2709130" cy="4297680"/>
          </a:xfrm>
        </p:spPr>
      </p:pic>
    </p:spTree>
    <p:extLst>
      <p:ext uri="{BB962C8B-B14F-4D97-AF65-F5344CB8AC3E}">
        <p14:creationId xmlns:p14="http://schemas.microsoft.com/office/powerpoint/2010/main" val="35528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Age of Exploration and colonies</a:t>
            </a:r>
          </a:p>
          <a:p>
            <a:r>
              <a:rPr lang="en-US" dirty="0" smtClean="0"/>
              <a:t>Reformation</a:t>
            </a:r>
          </a:p>
          <a:p>
            <a:r>
              <a:rPr lang="en-US" dirty="0" smtClean="0"/>
              <a:t>Ottoman Turks encroaching on Southeastern Europe</a:t>
            </a:r>
          </a:p>
          <a:p>
            <a:r>
              <a:rPr lang="en-US" dirty="0" smtClean="0"/>
              <a:t>Most </a:t>
            </a:r>
            <a:r>
              <a:rPr lang="en-US" dirty="0"/>
              <a:t>significant enemies, from his point of view, were Catholic France and the Moslem Turks.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288381"/>
            <a:ext cx="2159000" cy="3149600"/>
          </a:xfrm>
        </p:spPr>
      </p:pic>
    </p:spTree>
    <p:extLst>
      <p:ext uri="{BB962C8B-B14F-4D97-AF65-F5344CB8AC3E}">
        <p14:creationId xmlns:p14="http://schemas.microsoft.com/office/powerpoint/2010/main" val="31008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would he allow limited Protestant practice in the Holy Roman Empire?</a:t>
            </a:r>
          </a:p>
          <a:p>
            <a:r>
              <a:rPr lang="en-US" dirty="0" smtClean="0"/>
              <a:t>Why would the spread of Protestantism be a threat to him politically?</a:t>
            </a:r>
          </a:p>
          <a:p>
            <a:r>
              <a:rPr lang="en-US" dirty="0"/>
              <a:t>Imperial army sacked Rome in 1527 and drove the Pope into exile because he allied himself with Charles' enemy Francis I.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774031"/>
            <a:ext cx="2159000" cy="4178300"/>
          </a:xfrm>
        </p:spPr>
      </p:pic>
    </p:spTree>
    <p:extLst>
      <p:ext uri="{BB962C8B-B14F-4D97-AF65-F5344CB8AC3E}">
        <p14:creationId xmlns:p14="http://schemas.microsoft.com/office/powerpoint/2010/main" val="13618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Reinstated power of the nobles in Spain</a:t>
            </a:r>
          </a:p>
          <a:p>
            <a:r>
              <a:rPr lang="en-US" dirty="0" smtClean="0"/>
              <a:t>Wealthy Spain during his reign…but the beginning of the end (gold and silver from the New World to fight his wars)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059781"/>
            <a:ext cx="2159000" cy="3606800"/>
          </a:xfrm>
        </p:spPr>
      </p:pic>
    </p:spTree>
    <p:extLst>
      <p:ext uri="{BB962C8B-B14F-4D97-AF65-F5344CB8AC3E}">
        <p14:creationId xmlns:p14="http://schemas.microsoft.com/office/powerpoint/2010/main" val="17038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Retired to a monastery in 1556</a:t>
            </a:r>
          </a:p>
          <a:p>
            <a:r>
              <a:rPr lang="en-US" dirty="0" smtClean="0"/>
              <a:t>Died in 1558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8800"/>
            <a:ext cx="3329667" cy="4389120"/>
          </a:xfrm>
        </p:spPr>
      </p:pic>
    </p:spTree>
    <p:extLst>
      <p:ext uri="{BB962C8B-B14F-4D97-AF65-F5344CB8AC3E}">
        <p14:creationId xmlns:p14="http://schemas.microsoft.com/office/powerpoint/2010/main" val="5098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Timeline—Tudor Monarchs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Henry VIII</a:t>
            </a:r>
          </a:p>
          <a:p>
            <a:r>
              <a:rPr lang="en-US" dirty="0" smtClean="0"/>
              <a:t>Edward VI</a:t>
            </a:r>
          </a:p>
          <a:p>
            <a:r>
              <a:rPr lang="en-US" dirty="0" smtClean="0"/>
              <a:t>Mary (bloody)</a:t>
            </a:r>
          </a:p>
          <a:p>
            <a:r>
              <a:rPr lang="en-US" dirty="0" smtClean="0"/>
              <a:t>Elizabeth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Dates of Reign</a:t>
            </a:r>
          </a:p>
          <a:p>
            <a:r>
              <a:rPr lang="en-US" dirty="0" smtClean="0"/>
              <a:t>Accomplishments</a:t>
            </a:r>
          </a:p>
          <a:p>
            <a:r>
              <a:rPr lang="en-US" dirty="0" smtClean="0"/>
              <a:t>Misguided Actions</a:t>
            </a:r>
          </a:p>
          <a:p>
            <a:r>
              <a:rPr lang="en-US" dirty="0" smtClean="0"/>
              <a:t>Stance and Action taken on Religious issues</a:t>
            </a:r>
          </a:p>
        </p:txBody>
      </p:sp>
    </p:spTree>
    <p:extLst>
      <p:ext uri="{BB962C8B-B14F-4D97-AF65-F5344CB8AC3E}">
        <p14:creationId xmlns:p14="http://schemas.microsoft.com/office/powerpoint/2010/main" val="13995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Butcher Paper Add </a:t>
            </a:r>
            <a:r>
              <a:rPr lang="en-US" dirty="0" err="1" smtClean="0"/>
              <a:t>Ons</a:t>
            </a:r>
            <a:endParaRPr lang="en-US" dirty="0" smtClean="0"/>
          </a:p>
          <a:p>
            <a:pPr lvl="1"/>
            <a:r>
              <a:rPr lang="en-US" dirty="0" smtClean="0"/>
              <a:t>Protestant Views on Marriage and Sexuality</a:t>
            </a:r>
          </a:p>
          <a:p>
            <a:pPr lvl="1"/>
            <a:r>
              <a:rPr lang="en-US" dirty="0" smtClean="0"/>
              <a:t>The Christian Church in the Early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Martin Luther</a:t>
            </a:r>
          </a:p>
          <a:p>
            <a:pPr lvl="1"/>
            <a:r>
              <a:rPr lang="en-US" dirty="0" smtClean="0"/>
              <a:t>Protestant Thought</a:t>
            </a:r>
          </a:p>
          <a:p>
            <a:pPr lvl="1"/>
            <a:r>
              <a:rPr lang="en-US" dirty="0" smtClean="0"/>
              <a:t>Appeal of Protestant Ideas</a:t>
            </a:r>
          </a:p>
          <a:p>
            <a:pPr lvl="1"/>
            <a:r>
              <a:rPr lang="en-US" dirty="0" smtClean="0"/>
              <a:t>The Radical Reformation and German Peasants’ War</a:t>
            </a:r>
          </a:p>
          <a:p>
            <a:r>
              <a:rPr lang="en-US" dirty="0" smtClean="0"/>
              <a:t>Image (next slide)</a:t>
            </a:r>
          </a:p>
        </p:txBody>
      </p:sp>
    </p:spTree>
    <p:extLst>
      <p:ext uri="{BB962C8B-B14F-4D97-AF65-F5344CB8AC3E}">
        <p14:creationId xmlns:p14="http://schemas.microsoft.com/office/powerpoint/2010/main" val="39176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 within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connections between what you read and this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4002230" cy="4297680"/>
          </a:xfrm>
        </p:spPr>
      </p:pic>
    </p:spTree>
    <p:extLst>
      <p:ext uri="{BB962C8B-B14F-4D97-AF65-F5344CB8AC3E}">
        <p14:creationId xmlns:p14="http://schemas.microsoft.com/office/powerpoint/2010/main" val="18162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man, the myth, the legend!</a:t>
            </a:r>
          </a:p>
          <a:p>
            <a:r>
              <a:rPr lang="en-US" dirty="0">
                <a:hlinkClick r:id="rId2"/>
              </a:rPr>
              <a:t>http://video.pbs.org/video/1379563195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5 things learned every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772400" cy="53340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Irrevocable split in the RCC b/w Catholic and Lutheran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Eventually Protestants split into many different sects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Three flavors: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Protestant Reformation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English Reformation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Counter/Catholic Reformation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52400"/>
            <a:ext cx="44189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THEMES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Humpty_dumpty_break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143000"/>
            <a:ext cx="1371600" cy="1924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372466"/>
            <a:ext cx="2228850" cy="32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1508" y="3429000"/>
            <a:ext cx="25772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3026" y="3352800"/>
            <a:ext cx="254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What late medieval religious developments paved the way for the adoption and spread of Protestantism?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Why did the strictly theological ideas of Martin Luther trigger political, social, and economic reactions?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What were the consequences of the schism?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Do the various reform movements represent revolution or continuity?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0"/>
            <a:ext cx="6192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OBJECTIVES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7010400" cy="4754563"/>
          </a:xfrm>
        </p:spPr>
        <p:txBody>
          <a:bodyPr>
            <a:normAutofit fontScale="92500" lnSpcReduction="20000"/>
          </a:bodyPr>
          <a:lstStyle/>
          <a:p>
            <a:pPr lvl="0"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Political</a:t>
            </a:r>
            <a:r>
              <a:rPr lang="en-US" sz="3600" dirty="0" smtClean="0">
                <a:solidFill>
                  <a:srgbClr val="800000"/>
                </a:solidFill>
                <a:latin typeface="Maiandra GD" pitchFamily="34" charset="0"/>
              </a:rPr>
              <a:t> </a:t>
            </a:r>
            <a:r>
              <a:rPr lang="en-US" sz="3600" dirty="0" smtClean="0">
                <a:latin typeface="Maiandra GD" pitchFamily="34" charset="0"/>
              </a:rPr>
              <a:t>– power struggle, resentment over Church’s claim over civil authority</a:t>
            </a:r>
          </a:p>
          <a:p>
            <a:pPr lvl="0"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Economic</a:t>
            </a:r>
            <a:r>
              <a:rPr lang="en-US" sz="3600" dirty="0" smtClean="0">
                <a:latin typeface="Maiandra GD" pitchFamily="34" charset="0"/>
              </a:rPr>
              <a:t> – Church’s wealth and properties, tithe (church tax), resentment of $ flow to Rome</a:t>
            </a:r>
          </a:p>
          <a:p>
            <a:pPr lvl="0"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Intellectual</a:t>
            </a:r>
            <a:r>
              <a:rPr lang="en-US" sz="3600" dirty="0" smtClean="0">
                <a:solidFill>
                  <a:srgbClr val="FFFFFF"/>
                </a:solidFill>
                <a:latin typeface="Maiandra GD" pitchFamily="34" charset="0"/>
              </a:rPr>
              <a:t> </a:t>
            </a:r>
            <a:r>
              <a:rPr lang="en-US" sz="3600" dirty="0" smtClean="0">
                <a:latin typeface="Maiandra GD" pitchFamily="34" charset="0"/>
              </a:rPr>
              <a:t>– Renaissance ideas – questioning attitude – doubt religious power and authority</a:t>
            </a:r>
          </a:p>
          <a:p>
            <a:pPr lvl="0"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Technological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– Printing Press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None/>
            </a:pPr>
            <a:endParaRPr lang="en-US" dirty="0" smtClean="0">
              <a:latin typeface="Calisto MT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Calisto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52400"/>
            <a:ext cx="4117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2514600"/>
            <a:ext cx="7620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2362200"/>
            <a:ext cx="25527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utenberg (Sunday Girl by Blondie)(1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19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96300" cy="4876800"/>
          </a:xfrm>
        </p:spPr>
        <p:txBody>
          <a:bodyPr>
            <a:normAutofit/>
          </a:bodyPr>
          <a:lstStyle/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Worldliness</a:t>
            </a:r>
            <a:r>
              <a:rPr lang="en-US" dirty="0" smtClean="0">
                <a:latin typeface="Maiandra GD" pitchFamily="34" charset="0"/>
              </a:rPr>
              <a:t> – luxurious and materialistic lifestyles of popes and high clergy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Nepotism</a:t>
            </a:r>
            <a:r>
              <a:rPr lang="en-US" dirty="0" smtClean="0">
                <a:latin typeface="Maiandra GD" pitchFamily="34" charset="0"/>
              </a:rPr>
              <a:t> – appointing relatives to Church positions to the Church regardless of ability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Simony</a:t>
            </a:r>
            <a:r>
              <a:rPr lang="en-US" dirty="0" smtClean="0">
                <a:solidFill>
                  <a:srgbClr val="FFFFFF"/>
                </a:solidFill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buying and selling of Church positions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Indulgences</a:t>
            </a:r>
            <a:r>
              <a:rPr lang="en-US" dirty="0" smtClean="0">
                <a:solidFill>
                  <a:srgbClr val="FFFFFF"/>
                </a:solidFill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accepting $ for Church pardons</a:t>
            </a:r>
            <a:endParaRPr lang="en-US" dirty="0" smtClean="0">
              <a:solidFill>
                <a:srgbClr val="FFFFFF"/>
              </a:solidFill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0"/>
            <a:ext cx="4117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5410200" cy="5029200"/>
          </a:xfrm>
        </p:spPr>
        <p:txBody>
          <a:bodyPr>
            <a:normAutofit/>
          </a:bodyPr>
          <a:lstStyle/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Clerical pluralism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holding more than one office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Clerical ignorance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many priests were illiterate 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Clerical immorality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gambling, drinking, concubines of women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0"/>
            <a:ext cx="4117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10512"/>
            <a:ext cx="3352800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 ALEXANDER VI (1492-1503)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810500" cy="4800600"/>
          </a:xfrm>
        </p:spPr>
        <p:txBody>
          <a:bodyPr>
            <a:normAutofit lnSpcReduction="10000"/>
          </a:bodyPr>
          <a:lstStyle/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Babylonian Captivity </a:t>
            </a:r>
            <a:r>
              <a:rPr lang="en-US" dirty="0" smtClean="0">
                <a:solidFill>
                  <a:srgbClr val="800000"/>
                </a:solidFill>
                <a:latin typeface="Maiandra GD" pitchFamily="34" charset="0"/>
              </a:rPr>
              <a:t>(1309-1377)</a:t>
            </a:r>
            <a:r>
              <a:rPr lang="en-US" dirty="0" smtClean="0">
                <a:latin typeface="Maiandra GD" pitchFamily="34" charset="0"/>
              </a:rPr>
              <a:t> – Popes lived in Avignon under French Kings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Great Schism </a:t>
            </a:r>
            <a:r>
              <a:rPr lang="en-US" dirty="0" smtClean="0">
                <a:solidFill>
                  <a:srgbClr val="800000"/>
                </a:solidFill>
                <a:latin typeface="Maiandra GD" pitchFamily="34" charset="0"/>
              </a:rPr>
              <a:t>(1378-1417)</a:t>
            </a:r>
            <a:r>
              <a:rPr lang="en-US" dirty="0" smtClean="0">
                <a:latin typeface="Maiandra GD" pitchFamily="34" charset="0"/>
              </a:rPr>
              <a:t> – struggle for Church Supremacy – rival popes Avignon and Rome claim to be the true Pope (3 Popes??? Authority???)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Conciliar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Movement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periodic councils, assemblies to reform the Church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8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DECLINE IN PAPAL PRESTIGE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116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46487" t="51111" r="30981" b="12222"/>
          <a:stretch>
            <a:fillRect/>
          </a:stretch>
        </p:blipFill>
        <p:spPr bwMode="auto">
          <a:xfrm>
            <a:off x="4343400" y="35052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3713" t="45556" r="54694" b="18889"/>
          <a:stretch>
            <a:fillRect/>
          </a:stretch>
        </p:blipFill>
        <p:spPr bwMode="auto">
          <a:xfrm>
            <a:off x="2514600" y="31242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48155"/>
            <a:ext cx="3124200" cy="200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Tenets of the Roman Catholic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48640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240" y="228600"/>
            <a:ext cx="90600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CONCIL OF CONSTANCE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941" y="1524000"/>
            <a:ext cx="3806059" cy="36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676400"/>
            <a:ext cx="5338962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1414- 1418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Three objectives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END SCHISM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WIPE OF HERESY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ELECT A NEW POPE</a:t>
            </a:r>
          </a:p>
          <a:p>
            <a:pPr>
              <a:buBlip>
                <a:blip r:embed="rId3"/>
              </a:buBlip>
            </a:pPr>
            <a:endParaRPr lang="en-US" sz="3600" dirty="0" smtClean="0">
              <a:latin typeface="Calisto MT" pitchFamily="18" charset="0"/>
            </a:endParaRPr>
          </a:p>
          <a:p>
            <a:pPr>
              <a:buBlip>
                <a:blip r:embed="rId3"/>
              </a:buBlip>
            </a:pPr>
            <a:endParaRPr lang="en-US" sz="3600" dirty="0" smtClean="0">
              <a:latin typeface="Calisto MT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MARTIN V (1417-1431)</a:t>
            </a:r>
          </a:p>
          <a:p>
            <a:endParaRPr lang="en-US" dirty="0" smtClean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974" y="0"/>
            <a:ext cx="4434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34200" y="1447800"/>
            <a:ext cx="2209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Satire on Popery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1555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Middle Ages (500-1500) – civilizing agent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Missionaries – converted the pagan population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Hospitals – care for the sick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Cathedrals and Monasteries – centers for learning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Pope Leo III crowned Charlemagne 800 C.E. – foundations of the HRE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Papal States – Pepin the Short (714?-68) granted land to the Pope</a:t>
            </a:r>
          </a:p>
        </p:txBody>
      </p:sp>
      <p:sp>
        <p:nvSpPr>
          <p:cNvPr id="4" name="Rectangle 3"/>
          <p:cNvSpPr/>
          <p:nvPr/>
        </p:nvSpPr>
        <p:spPr>
          <a:xfrm>
            <a:off x="694904" y="228600"/>
            <a:ext cx="76113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POWER OF THE RCC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010400" cy="5257800"/>
          </a:xfrm>
        </p:spPr>
        <p:txBody>
          <a:bodyPr>
            <a:noAutofit/>
          </a:bodyPr>
          <a:lstStyle/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HRE –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“The HRE was neither Holy, nor Roman, nor an Empire” </a:t>
            </a:r>
            <a:r>
              <a:rPr lang="en-US" dirty="0" smtClean="0">
                <a:latin typeface="Maiandra GD" pitchFamily="34" charset="0"/>
              </a:rPr>
              <a:t>– Voltaire</a:t>
            </a:r>
          </a:p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Originally Charlemagne “Emperor of the Romans”</a:t>
            </a:r>
          </a:p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Loose confederation of 300+ States</a:t>
            </a:r>
          </a:p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Holy Roman Emperor elected by 7 Elector States</a:t>
            </a:r>
          </a:p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Hapsburg Family – Austria – Powerful (1440-1806)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51" y="228600"/>
            <a:ext cx="91110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HOLY ROMAN EMPIRE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1"/>
            <a:ext cx="6626216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7150"/>
            <a:ext cx="692467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Investiture Controversy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power struggle kings and popes during the Middle Ages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1075 Pope Gregory VII – only the Pope could name Bishops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German King Henry IV challenged the decree claiming Kings had the right to name Bishops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King Henry IV excommunicated – eventually back down</a:t>
            </a:r>
          </a:p>
        </p:txBody>
      </p:sp>
      <p:sp>
        <p:nvSpPr>
          <p:cNvPr id="4" name="Rectangle 3"/>
          <p:cNvSpPr/>
          <p:nvPr/>
        </p:nvSpPr>
        <p:spPr>
          <a:xfrm>
            <a:off x="-67841" y="304800"/>
            <a:ext cx="9124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CHALLENGES TO POWER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152525"/>
            <a:ext cx="49815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John Wycliffe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(1328?-1384) – English Priest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Condemned the wealth and worldliness of the RCC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Bible highest religious authority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Translated the Bible into English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Denounced by the Pope – followers </a:t>
            </a:r>
            <a:r>
              <a:rPr lang="en-US" dirty="0" err="1" smtClean="0">
                <a:latin typeface="Maiandra GD" pitchFamily="34" charset="0"/>
              </a:rPr>
              <a:t>Lollards</a:t>
            </a:r>
            <a:r>
              <a:rPr lang="en-US" dirty="0" smtClean="0">
                <a:latin typeface="Maiandra GD" pitchFamily="34" charset="0"/>
              </a:rPr>
              <a:t> harshly persecuted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37" y="304800"/>
            <a:ext cx="88679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LUTHER’S PREDECCSORS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988" y="1295400"/>
            <a:ext cx="356801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utoUpdateAnimBg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29" descr="http://obits.eons.com/obits/tributes/martin_luther/10836-1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987" y="2209800"/>
            <a:ext cx="378301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269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MARTIN LUTHER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1" y="1905000"/>
            <a:ext cx="4038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3"/>
              </a:buBlip>
            </a:pPr>
            <a:r>
              <a:rPr lang="en-US" sz="4000" dirty="0" smtClean="0">
                <a:latin typeface="Calisto MT" pitchFamily="18" charset="0"/>
              </a:rPr>
              <a:t>Martin Luther</a:t>
            </a:r>
          </a:p>
          <a:p>
            <a:endParaRPr lang="en-US" sz="4000" dirty="0" smtClean="0">
              <a:latin typeface="Calisto MT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en-US" sz="4000" dirty="0" smtClean="0">
                <a:latin typeface="Calisto MT" pitchFamily="18" charset="0"/>
              </a:rPr>
              <a:t>Great Man?</a:t>
            </a:r>
          </a:p>
          <a:p>
            <a:pPr algn="ctr"/>
            <a:r>
              <a:rPr lang="en-US" sz="4000" dirty="0" smtClean="0">
                <a:latin typeface="Calisto MT" pitchFamily="18" charset="0"/>
              </a:rPr>
              <a:t>OR</a:t>
            </a:r>
          </a:p>
          <a:p>
            <a:pPr algn="ctr">
              <a:buBlip>
                <a:blip r:embed="rId3"/>
              </a:buBlip>
            </a:pPr>
            <a:r>
              <a:rPr lang="en-US" sz="4000" dirty="0" smtClean="0">
                <a:latin typeface="Calisto MT" pitchFamily="18" charset="0"/>
              </a:rPr>
              <a:t>Man of His     Times? </a:t>
            </a:r>
          </a:p>
          <a:p>
            <a:pPr lvl="2"/>
            <a:endParaRPr lang="en-US" sz="4000" dirty="0" smtClean="0">
              <a:latin typeface="Calisto MT" pitchFamily="18" charset="0"/>
            </a:endParaRPr>
          </a:p>
          <a:p>
            <a:pPr lvl="2"/>
            <a:endParaRPr lang="en-US" sz="4000" dirty="0" smtClean="0">
              <a:latin typeface="Calisto MT" pitchFamily="18" charset="0"/>
            </a:endParaRPr>
          </a:p>
          <a:p>
            <a:pPr lvl="2"/>
            <a:endParaRPr lang="en-US" sz="4000" dirty="0" smtClean="0">
              <a:latin typeface="Calisto MT" pitchFamily="18" charset="0"/>
            </a:endParaRPr>
          </a:p>
          <a:p>
            <a:pPr lvl="2"/>
            <a:endParaRPr lang="en-US" sz="4000" dirty="0" smtClean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WHY WAS LUTHER SUCCESSFUL?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1219200"/>
            <a:ext cx="441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Social</a:t>
            </a:r>
          </a:p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Political</a:t>
            </a:r>
          </a:p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Religious</a:t>
            </a:r>
          </a:p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Intellectual</a:t>
            </a:r>
          </a:p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Technology</a:t>
            </a:r>
          </a:p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Economic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28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Reformo</a:t>
            </a:r>
            <a:r>
              <a:rPr lang="en-US" sz="2800" i="1" dirty="0" smtClean="0">
                <a:solidFill>
                  <a:srgbClr val="800000"/>
                </a:solidFill>
                <a:latin typeface="Maiandra GD" pitchFamily="34" charset="0"/>
              </a:rPr>
              <a:t> – </a:t>
            </a:r>
            <a:r>
              <a:rPr lang="en-US" sz="2800" dirty="0" err="1" smtClean="0">
                <a:latin typeface="Maiandra GD" pitchFamily="34" charset="0"/>
              </a:rPr>
              <a:t>latin</a:t>
            </a:r>
            <a:r>
              <a:rPr lang="en-US" sz="2800" dirty="0" smtClean="0">
                <a:latin typeface="Maiandra GD" pitchFamily="34" charset="0"/>
              </a:rPr>
              <a:t> “to form again, mold anew, or revive”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“Scripture alone” </a:t>
            </a:r>
            <a:r>
              <a:rPr lang="en-US" sz="2800" dirty="0" smtClean="0">
                <a:latin typeface="Maiandra GD" pitchFamily="34" charset="0"/>
              </a:rPr>
              <a:t>– Bible sole authority, salvation cannot be bought and sold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“Faith alone” </a:t>
            </a:r>
            <a:r>
              <a:rPr lang="en-US" sz="2800" dirty="0" smtClean="0">
                <a:latin typeface="Maiandra GD" pitchFamily="34" charset="0"/>
              </a:rPr>
              <a:t>– Salvation through God’s grace not good works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“Christ alone” </a:t>
            </a:r>
            <a:r>
              <a:rPr lang="en-US" sz="2800" dirty="0" smtClean="0">
                <a:latin typeface="Maiandra GD" pitchFamily="34" charset="0"/>
              </a:rPr>
              <a:t>– No other mediator b/w God and humanity, rejects the hierarchy of the RCC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“Glory of God alone” </a:t>
            </a:r>
            <a:r>
              <a:rPr lang="en-US" sz="2800" dirty="0" smtClean="0">
                <a:latin typeface="Maiandra GD" pitchFamily="34" charset="0"/>
              </a:rPr>
              <a:t>– vocation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dirty="0" smtClean="0">
                <a:latin typeface="Maiandra GD" pitchFamily="34" charset="0"/>
              </a:rPr>
              <a:t>Bible translated into Vernacular (Luther’s German Bible)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n-US" sz="2800" dirty="0" smtClean="0"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85" y="228600"/>
            <a:ext cx="9091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REFORMATION THEOLOGY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1291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CONSEQUENCES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41020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End of a united Christendom</a:t>
            </a:r>
          </a:p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Brutal, bloody wars of religion, religious persecution</a:t>
            </a:r>
          </a:p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Religious, Social, Political conflicts intermingled</a:t>
            </a:r>
          </a:p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Emphasis on education – establishment of modern languages (German, English) not Latin</a:t>
            </a:r>
          </a:p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Confiscation of Church lands increased power for rulers</a:t>
            </a:r>
          </a:p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New emphasis place on family and marriage</a:t>
            </a:r>
          </a:p>
          <a:p>
            <a:pPr>
              <a:buBlip>
                <a:blip r:embed="rId2"/>
              </a:buBlip>
            </a:pPr>
            <a:endParaRPr lang="en-US" dirty="0" smtClean="0">
              <a:latin typeface="Calisto MT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Transubstantiation</a:t>
            </a:r>
          </a:p>
          <a:p>
            <a:r>
              <a:rPr lang="en-US" sz="2400" dirty="0" smtClean="0"/>
              <a:t>Indulgences</a:t>
            </a:r>
          </a:p>
          <a:p>
            <a:r>
              <a:rPr lang="en-US" sz="2400" dirty="0" smtClean="0"/>
              <a:t>Worship of Saints</a:t>
            </a:r>
          </a:p>
          <a:p>
            <a:r>
              <a:rPr lang="en-US" sz="2400" dirty="0" smtClean="0"/>
              <a:t>Sources of authority: Bible and High Church Officials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Purgatory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lerical celibacy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onasticism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687" y="0"/>
            <a:ext cx="71291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CONSEQUENCES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Counter Reformation – RCC reaffirmation of traditional Catholic theology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Growth of Capitalism – material success a sign of Grace, moral discipline, and individualism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Italy, Spain, Austria, Hungary, Poland, S. Germany (Catholic)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N. Germany, Baltic region (Lutheran)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Scotland, Switzerland, Holland (Calvinist)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England (Anglican)</a:t>
            </a:r>
          </a:p>
          <a:p>
            <a:pPr>
              <a:buBlip>
                <a:blip r:embed="rId2"/>
              </a:buBlip>
            </a:pPr>
            <a:endParaRPr lang="en-US" dirty="0" smtClean="0">
              <a:latin typeface="Calisto MT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956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822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CONSEQUENCES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DID LUTHER SAVE OR DESTROY THE RCC?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Sacraments</a:t>
            </a:r>
          </a:p>
          <a:p>
            <a:pPr lvl="1"/>
            <a:r>
              <a:rPr lang="en-US" dirty="0" smtClean="0"/>
              <a:t>Baptism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Confirmation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Holy </a:t>
            </a:r>
            <a:r>
              <a:rPr lang="en-US" dirty="0"/>
              <a:t>Communion, Confession, </a:t>
            </a:r>
            <a:endParaRPr lang="en-US" dirty="0" smtClean="0"/>
          </a:p>
          <a:p>
            <a:pPr lvl="1"/>
            <a:r>
              <a:rPr lang="en-US" dirty="0" smtClean="0"/>
              <a:t>Marriage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Holy </a:t>
            </a:r>
            <a:r>
              <a:rPr lang="en-US" dirty="0"/>
              <a:t>Orders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and the Anointing of the Sick</a:t>
            </a:r>
          </a:p>
        </p:txBody>
      </p:sp>
    </p:spTree>
    <p:extLst>
      <p:ext uri="{BB962C8B-B14F-4D97-AF65-F5344CB8AC3E}">
        <p14:creationId xmlns:p14="http://schemas.microsoft.com/office/powerpoint/2010/main" val="8311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the 1500s…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Catholic Church as a powerful social, religious and political institution</a:t>
            </a:r>
          </a:p>
          <a:p>
            <a:r>
              <a:rPr lang="en-US" dirty="0" smtClean="0"/>
              <a:t>How would the following weaken the status of the RCC?</a:t>
            </a:r>
          </a:p>
          <a:p>
            <a:pPr lvl="1"/>
            <a:r>
              <a:rPr lang="en-US" dirty="0"/>
              <a:t>Babylonian </a:t>
            </a:r>
            <a:r>
              <a:rPr lang="en-US" dirty="0" smtClean="0"/>
              <a:t>Captivity (pages 355 and 408), </a:t>
            </a:r>
            <a:r>
              <a:rPr lang="en-US" dirty="0"/>
              <a:t>the Great </a:t>
            </a:r>
            <a:r>
              <a:rPr lang="en-US" dirty="0" smtClean="0"/>
              <a:t>Schism (Bass), </a:t>
            </a:r>
            <a:r>
              <a:rPr lang="en-US" dirty="0"/>
              <a:t>John </a:t>
            </a:r>
            <a:r>
              <a:rPr lang="en-US" dirty="0" err="1" smtClean="0"/>
              <a:t>Wyclif</a:t>
            </a:r>
            <a:r>
              <a:rPr lang="en-US" dirty="0" smtClean="0"/>
              <a:t> (356), </a:t>
            </a:r>
            <a:r>
              <a:rPr lang="en-US" dirty="0" err="1"/>
              <a:t>Marsiglio</a:t>
            </a:r>
            <a:r>
              <a:rPr lang="en-US" dirty="0"/>
              <a:t> of </a:t>
            </a:r>
            <a:r>
              <a:rPr lang="en-US" dirty="0" smtClean="0"/>
              <a:t>Padua (355-356), </a:t>
            </a:r>
            <a:r>
              <a:rPr lang="en-US" dirty="0"/>
              <a:t>Jan </a:t>
            </a:r>
            <a:r>
              <a:rPr lang="en-US" dirty="0" smtClean="0"/>
              <a:t>Hus (356, 357, 427), </a:t>
            </a:r>
            <a:r>
              <a:rPr lang="en-US" dirty="0"/>
              <a:t>Conciliar </a:t>
            </a:r>
            <a:r>
              <a:rPr lang="en-US" dirty="0" smtClean="0"/>
              <a:t>Movement (page 356)</a:t>
            </a:r>
          </a:p>
          <a:p>
            <a:pPr lvl="1"/>
            <a:endParaRPr lang="en-US" dirty="0" smtClean="0"/>
          </a:p>
          <a:p>
            <a:pPr lvl="1"/>
            <a:endParaRPr lang="en-US"/>
          </a:p>
          <a:p>
            <a:pPr lvl="1"/>
            <a:r>
              <a:rPr lang="en-US" smtClean="0"/>
              <a:t>(</a:t>
            </a:r>
            <a:r>
              <a:rPr lang="en-US" dirty="0" smtClean="0"/>
              <a:t>Great Schism vid)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Brothers of the Common Life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 lay religious movement in Northern Europe on the eve of the Reformation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It fostered a religious life outside of the formal church offices and vows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This life would be filled with prayer and study without  surrendering to the secular world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Laity and Clergy  shared this common life, stressing individual piety and practical religion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The Bible, scripture, was stressed as the true authority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The members were educators, publishers, and doctors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In particular they sponsored schools for young men who wanted to enter the Priesthood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600" smtClean="0"/>
              <a:t>One of their prize pupils was Erasmus “The proclaimed prince of the humanist”</a:t>
            </a:r>
          </a:p>
          <a:p>
            <a:pPr lvl="4" eaLnBrk="1" hangingPunct="1">
              <a:lnSpc>
                <a:spcPct val="80000"/>
              </a:lnSpc>
            </a:pPr>
            <a:r>
              <a:rPr lang="en-US" altLang="en-US" sz="1600" smtClean="0"/>
              <a:t>Erasmus later infused his own Philosophy of Christ with what he learned from the Brothers of the Common Life</a:t>
            </a:r>
          </a:p>
        </p:txBody>
      </p:sp>
    </p:spTree>
    <p:extLst>
      <p:ext uri="{BB962C8B-B14F-4D97-AF65-F5344CB8AC3E}">
        <p14:creationId xmlns:p14="http://schemas.microsoft.com/office/powerpoint/2010/main" val="11295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2261</Words>
  <Application>Microsoft Office PowerPoint</Application>
  <PresentationFormat>On-screen Show (4:3)</PresentationFormat>
  <Paragraphs>405</Paragraphs>
  <Slides>64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Happy 2nd Day of Second term!</vt:lpstr>
      <vt:lpstr>Tuesday, November 5</vt:lpstr>
      <vt:lpstr>Protestant Reformation</vt:lpstr>
      <vt:lpstr>Tenets of the Roman Catholic Church</vt:lpstr>
      <vt:lpstr>The RCC</vt:lpstr>
      <vt:lpstr>The RCC</vt:lpstr>
      <vt:lpstr>Prior to the 1500s…</vt:lpstr>
      <vt:lpstr>The Brothers of the Common Life</vt:lpstr>
      <vt:lpstr>Thomas a Kempis (Imitation of Christ)</vt:lpstr>
      <vt:lpstr>Good Morning!</vt:lpstr>
      <vt:lpstr>Thursday, November 7   </vt:lpstr>
      <vt:lpstr>Make connections between things you have learned about the Reformation thus far and this image. </vt:lpstr>
      <vt:lpstr>Problems within the Church  in the 16th Century</vt:lpstr>
      <vt:lpstr>Happy Monday!</vt:lpstr>
      <vt:lpstr>Monday, November 11</vt:lpstr>
      <vt:lpstr>Happy Wednesday!</vt:lpstr>
      <vt:lpstr>Wednesday, November 13</vt:lpstr>
      <vt:lpstr>Index Homework</vt:lpstr>
      <vt:lpstr>#1 Which of the following would most likely allow women to preach and spread the message of the Reformation?</vt:lpstr>
      <vt:lpstr>#2 Which of the following best described Henry VIII’s motives for his break with Rome?</vt:lpstr>
      <vt:lpstr> #3 All of the following are characteristics of Baroque art and architecture EXCEPT:  </vt:lpstr>
      <vt:lpstr>#4 Which religion was eventually adopted by the states of Denmark, Sweden, and Norway (16th Century)?</vt:lpstr>
      <vt:lpstr>#5 Which eastern European state was ruled jointly by Ottoman Turks, Habsburgs, and an ally of the Ottomans in the 16th Century?</vt:lpstr>
      <vt:lpstr>PowerPoint Presentation</vt:lpstr>
      <vt:lpstr>Additional Causes</vt:lpstr>
      <vt:lpstr>Happy Friday!</vt:lpstr>
      <vt:lpstr>Our Guest</vt:lpstr>
      <vt:lpstr>Homework for Monday</vt:lpstr>
      <vt:lpstr>Homework for Tuesday</vt:lpstr>
      <vt:lpstr>Happy Thursday!</vt:lpstr>
      <vt:lpstr>Thursday, November 14</vt:lpstr>
      <vt:lpstr>Charles V  1500-1558</vt:lpstr>
      <vt:lpstr>Charles V</vt:lpstr>
      <vt:lpstr>Charles V</vt:lpstr>
      <vt:lpstr>Charles V</vt:lpstr>
      <vt:lpstr>Charles V</vt:lpstr>
      <vt:lpstr>Timeline—Tudor Monarchs</vt:lpstr>
      <vt:lpstr>COR</vt:lpstr>
      <vt:lpstr>Make connections between what you read and this image</vt:lpstr>
      <vt:lpstr>Martin Luther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NUAMES Teacher</dc:creator>
  <cp:lastModifiedBy>NUAMES Teacher</cp:lastModifiedBy>
  <cp:revision>132</cp:revision>
  <dcterms:created xsi:type="dcterms:W3CDTF">2006-08-16T00:00:00Z</dcterms:created>
  <dcterms:modified xsi:type="dcterms:W3CDTF">2013-11-15T20:03:32Z</dcterms:modified>
</cp:coreProperties>
</file>