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9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1549D3-898F-490D-8B56-5663388D771B}" type="datetimeFigureOut">
              <a:rPr lang="en-US" smtClean="0"/>
              <a:t>4/26/2014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59431-EFB2-4EF0-8B4A-1B0657663DFB}" type="slidenum">
              <a:rPr lang="en-US" smtClean="0"/>
              <a:t>‹#›</a:t>
            </a:fld>
            <a:endParaRPr lang="en-US"/>
          </a:p>
        </p:txBody>
      </p:sp>
    </p:spTree>
    <p:extLst>
      <p:ext uri="{BB962C8B-B14F-4D97-AF65-F5344CB8AC3E}">
        <p14:creationId xmlns:p14="http://schemas.microsoft.com/office/powerpoint/2010/main" val="326425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1549D3-898F-490D-8B56-5663388D771B}" type="datetimeFigureOut">
              <a:rPr lang="en-US" smtClean="0"/>
              <a:t>4/26/2014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59431-EFB2-4EF0-8B4A-1B0657663DFB}" type="slidenum">
              <a:rPr lang="en-US" smtClean="0"/>
              <a:t>‹#›</a:t>
            </a:fld>
            <a:endParaRPr lang="en-US"/>
          </a:p>
        </p:txBody>
      </p:sp>
    </p:spTree>
    <p:extLst>
      <p:ext uri="{BB962C8B-B14F-4D97-AF65-F5344CB8AC3E}">
        <p14:creationId xmlns:p14="http://schemas.microsoft.com/office/powerpoint/2010/main" val="2886414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1549D3-898F-490D-8B56-5663388D771B}" type="datetimeFigureOut">
              <a:rPr lang="en-US" smtClean="0"/>
              <a:t>4/26/2014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59431-EFB2-4EF0-8B4A-1B0657663DFB}" type="slidenum">
              <a:rPr lang="en-US" smtClean="0"/>
              <a:t>‹#›</a:t>
            </a:fld>
            <a:endParaRPr lang="en-US"/>
          </a:p>
        </p:txBody>
      </p:sp>
    </p:spTree>
    <p:extLst>
      <p:ext uri="{BB962C8B-B14F-4D97-AF65-F5344CB8AC3E}">
        <p14:creationId xmlns:p14="http://schemas.microsoft.com/office/powerpoint/2010/main" val="3120211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1549D3-898F-490D-8B56-5663388D771B}" type="datetimeFigureOut">
              <a:rPr lang="en-US" smtClean="0"/>
              <a:t>4/26/2014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59431-EFB2-4EF0-8B4A-1B0657663DFB}" type="slidenum">
              <a:rPr lang="en-US" smtClean="0"/>
              <a:t>‹#›</a:t>
            </a:fld>
            <a:endParaRPr lang="en-US"/>
          </a:p>
        </p:txBody>
      </p:sp>
    </p:spTree>
    <p:extLst>
      <p:ext uri="{BB962C8B-B14F-4D97-AF65-F5344CB8AC3E}">
        <p14:creationId xmlns:p14="http://schemas.microsoft.com/office/powerpoint/2010/main" val="2951444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1549D3-898F-490D-8B56-5663388D771B}" type="datetimeFigureOut">
              <a:rPr lang="en-US" smtClean="0"/>
              <a:t>4/26/2014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59431-EFB2-4EF0-8B4A-1B0657663DFB}" type="slidenum">
              <a:rPr lang="en-US" smtClean="0"/>
              <a:t>‹#›</a:t>
            </a:fld>
            <a:endParaRPr lang="en-US"/>
          </a:p>
        </p:txBody>
      </p:sp>
    </p:spTree>
    <p:extLst>
      <p:ext uri="{BB962C8B-B14F-4D97-AF65-F5344CB8AC3E}">
        <p14:creationId xmlns:p14="http://schemas.microsoft.com/office/powerpoint/2010/main" val="2358926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1549D3-898F-490D-8B56-5663388D771B}" type="datetimeFigureOut">
              <a:rPr lang="en-US" smtClean="0"/>
              <a:t>4/26/2014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59431-EFB2-4EF0-8B4A-1B0657663DFB}" type="slidenum">
              <a:rPr lang="en-US" smtClean="0"/>
              <a:t>‹#›</a:t>
            </a:fld>
            <a:endParaRPr lang="en-US"/>
          </a:p>
        </p:txBody>
      </p:sp>
    </p:spTree>
    <p:extLst>
      <p:ext uri="{BB962C8B-B14F-4D97-AF65-F5344CB8AC3E}">
        <p14:creationId xmlns:p14="http://schemas.microsoft.com/office/powerpoint/2010/main" val="3488476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1549D3-898F-490D-8B56-5663388D771B}" type="datetimeFigureOut">
              <a:rPr lang="en-US" smtClean="0"/>
              <a:t>4/26/2014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C59431-EFB2-4EF0-8B4A-1B0657663DFB}" type="slidenum">
              <a:rPr lang="en-US" smtClean="0"/>
              <a:t>‹#›</a:t>
            </a:fld>
            <a:endParaRPr lang="en-US"/>
          </a:p>
        </p:txBody>
      </p:sp>
    </p:spTree>
    <p:extLst>
      <p:ext uri="{BB962C8B-B14F-4D97-AF65-F5344CB8AC3E}">
        <p14:creationId xmlns:p14="http://schemas.microsoft.com/office/powerpoint/2010/main" val="1034098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1549D3-898F-490D-8B56-5663388D771B}" type="datetimeFigureOut">
              <a:rPr lang="en-US" smtClean="0"/>
              <a:t>4/26/2014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C59431-EFB2-4EF0-8B4A-1B0657663DFB}" type="slidenum">
              <a:rPr lang="en-US" smtClean="0"/>
              <a:t>‹#›</a:t>
            </a:fld>
            <a:endParaRPr lang="en-US"/>
          </a:p>
        </p:txBody>
      </p:sp>
    </p:spTree>
    <p:extLst>
      <p:ext uri="{BB962C8B-B14F-4D97-AF65-F5344CB8AC3E}">
        <p14:creationId xmlns:p14="http://schemas.microsoft.com/office/powerpoint/2010/main" val="1366195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1549D3-898F-490D-8B56-5663388D771B}" type="datetimeFigureOut">
              <a:rPr lang="en-US" smtClean="0"/>
              <a:t>4/26/2014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C59431-EFB2-4EF0-8B4A-1B0657663DFB}" type="slidenum">
              <a:rPr lang="en-US" smtClean="0"/>
              <a:t>‹#›</a:t>
            </a:fld>
            <a:endParaRPr lang="en-US"/>
          </a:p>
        </p:txBody>
      </p:sp>
    </p:spTree>
    <p:extLst>
      <p:ext uri="{BB962C8B-B14F-4D97-AF65-F5344CB8AC3E}">
        <p14:creationId xmlns:p14="http://schemas.microsoft.com/office/powerpoint/2010/main" val="4293259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1549D3-898F-490D-8B56-5663388D771B}" type="datetimeFigureOut">
              <a:rPr lang="en-US" smtClean="0"/>
              <a:t>4/26/2014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59431-EFB2-4EF0-8B4A-1B0657663DFB}" type="slidenum">
              <a:rPr lang="en-US" smtClean="0"/>
              <a:t>‹#›</a:t>
            </a:fld>
            <a:endParaRPr lang="en-US"/>
          </a:p>
        </p:txBody>
      </p:sp>
    </p:spTree>
    <p:extLst>
      <p:ext uri="{BB962C8B-B14F-4D97-AF65-F5344CB8AC3E}">
        <p14:creationId xmlns:p14="http://schemas.microsoft.com/office/powerpoint/2010/main" val="2029080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1549D3-898F-490D-8B56-5663388D771B}" type="datetimeFigureOut">
              <a:rPr lang="en-US" smtClean="0"/>
              <a:t>4/26/2014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59431-EFB2-4EF0-8B4A-1B0657663DFB}" type="slidenum">
              <a:rPr lang="en-US" smtClean="0"/>
              <a:t>‹#›</a:t>
            </a:fld>
            <a:endParaRPr lang="en-US"/>
          </a:p>
        </p:txBody>
      </p:sp>
    </p:spTree>
    <p:extLst>
      <p:ext uri="{BB962C8B-B14F-4D97-AF65-F5344CB8AC3E}">
        <p14:creationId xmlns:p14="http://schemas.microsoft.com/office/powerpoint/2010/main" val="3899815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549D3-898F-490D-8B56-5663388D771B}" type="datetimeFigureOut">
              <a:rPr lang="en-US" smtClean="0"/>
              <a:t>4/26/2014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59431-EFB2-4EF0-8B4A-1B0657663DFB}" type="slidenum">
              <a:rPr lang="en-US" smtClean="0"/>
              <a:t>‹#›</a:t>
            </a:fld>
            <a:endParaRPr lang="en-US"/>
          </a:p>
        </p:txBody>
      </p:sp>
    </p:spTree>
    <p:extLst>
      <p:ext uri="{BB962C8B-B14F-4D97-AF65-F5344CB8AC3E}">
        <p14:creationId xmlns:p14="http://schemas.microsoft.com/office/powerpoint/2010/main" val="3460887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a:bodyPr>
          <a:lstStyle/>
          <a:p>
            <a:r>
              <a:rPr lang="en-US" sz="5400" dirty="0" smtClean="0"/>
              <a:t>Russia embraced WWI with patriotic enthusiasm and stood united behind Nicholas II.</a:t>
            </a:r>
            <a:endParaRPr lang="en-US" sz="5400" dirty="0"/>
          </a:p>
        </p:txBody>
      </p:sp>
    </p:spTree>
    <p:extLst>
      <p:ext uri="{BB962C8B-B14F-4D97-AF65-F5344CB8AC3E}">
        <p14:creationId xmlns:p14="http://schemas.microsoft.com/office/powerpoint/2010/main" val="733765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Liberal and moderate socialist leaders of the provisional government rejected the political reforms of the provisional government and a new government was formed in May, 1917, with the fiery socialist Kerensky as prime minister.</a:t>
            </a:r>
            <a:endParaRPr lang="en-US" dirty="0"/>
          </a:p>
        </p:txBody>
      </p:sp>
    </p:spTree>
    <p:extLst>
      <p:ext uri="{BB962C8B-B14F-4D97-AF65-F5344CB8AC3E}">
        <p14:creationId xmlns:p14="http://schemas.microsoft.com/office/powerpoint/2010/main" val="4276759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Petrograd Soviet (or council) of Workers’ and Soldiers’ Deputies acted as a parallel government to Kerensky’s government. It enacted Army Order #1 in May, 1917, which stripped officers of their authority and placed power in the hands of elected committees of common soldiers—this led to a collapse of army discipline.</a:t>
            </a:r>
            <a:endParaRPr lang="en-US" dirty="0"/>
          </a:p>
        </p:txBody>
      </p:sp>
    </p:spTree>
    <p:extLst>
      <p:ext uri="{BB962C8B-B14F-4D97-AF65-F5344CB8AC3E}">
        <p14:creationId xmlns:p14="http://schemas.microsoft.com/office/powerpoint/2010/main" val="34772628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In the summer of 1917, Lenin, a German socialist, argued that a Marxian revolution could take place in an agrarian nation like Russia. </a:t>
            </a:r>
          </a:p>
          <a:p>
            <a:r>
              <a:rPr lang="en-US" dirty="0" smtClean="0"/>
              <a:t>Russian Marxists broke into two camps:</a:t>
            </a:r>
          </a:p>
          <a:p>
            <a:pPr lvl="1"/>
            <a:r>
              <a:rPr lang="en-US" dirty="0" smtClean="0"/>
              <a:t>Mensheviks: “minority group” that wanted a more democratic party of mass membership; communism gradually through elections; supported the war</a:t>
            </a:r>
          </a:p>
          <a:p>
            <a:pPr lvl="1"/>
            <a:r>
              <a:rPr lang="en-US" dirty="0" smtClean="0"/>
              <a:t>Bolsheviks: “majority group” ; communism now through violent working class revolution; opposed WWI</a:t>
            </a:r>
            <a:endParaRPr lang="en-US" dirty="0"/>
          </a:p>
        </p:txBody>
      </p:sp>
    </p:spTree>
    <p:extLst>
      <p:ext uri="{BB962C8B-B14F-4D97-AF65-F5344CB8AC3E}">
        <p14:creationId xmlns:p14="http://schemas.microsoft.com/office/powerpoint/2010/main" val="1189966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July, 1917, Lenin and comrades traveled from Germany to Russia to try to oust Kerensky’s government; he promised “Peace, Land, and Bread” to the people.</a:t>
            </a:r>
          </a:p>
          <a:p>
            <a:r>
              <a:rPr lang="en-US" dirty="0" smtClean="0"/>
              <a:t>The Bolshevik attempt to seize power in July, collapsed, and Lenin went into hiding.</a:t>
            </a:r>
          </a:p>
        </p:txBody>
      </p:sp>
    </p:spTree>
    <p:extLst>
      <p:ext uri="{BB962C8B-B14F-4D97-AF65-F5344CB8AC3E}">
        <p14:creationId xmlns:p14="http://schemas.microsoft.com/office/powerpoint/2010/main" val="900154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Popular support for the </a:t>
            </a:r>
            <a:r>
              <a:rPr lang="en-US" smtClean="0"/>
              <a:t>Bolsheviks continued </a:t>
            </a:r>
            <a:r>
              <a:rPr lang="en-US" dirty="0" smtClean="0"/>
              <a:t>to increase throughout the summer of 1917, and in October, Lenin’s supporter, Trotsky executed the Bolshevik seizure of power.</a:t>
            </a:r>
            <a:endParaRPr lang="en-US" dirty="0"/>
          </a:p>
        </p:txBody>
      </p:sp>
    </p:spTree>
    <p:extLst>
      <p:ext uri="{BB962C8B-B14F-4D97-AF65-F5344CB8AC3E}">
        <p14:creationId xmlns:p14="http://schemas.microsoft.com/office/powerpoint/2010/main" val="2929015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5400" dirty="0" smtClean="0"/>
              <a:t>Enthusiasm for the war waned as better-equipped German armies inflicted terrible losses on the Germans.</a:t>
            </a:r>
            <a:endParaRPr lang="en-US" sz="5400" dirty="0"/>
          </a:p>
        </p:txBody>
      </p:sp>
    </p:spTree>
    <p:extLst>
      <p:ext uri="{BB962C8B-B14F-4D97-AF65-F5344CB8AC3E}">
        <p14:creationId xmlns:p14="http://schemas.microsoft.com/office/powerpoint/2010/main" val="2399952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sz="5400" dirty="0" smtClean="0"/>
              <a:t>Parties ranging from conservative to moderate formed the Progressive bloc, which called for a completely new government.</a:t>
            </a:r>
            <a:endParaRPr lang="en-US" sz="5400" dirty="0"/>
          </a:p>
        </p:txBody>
      </p:sp>
    </p:spTree>
    <p:extLst>
      <p:ext uri="{BB962C8B-B14F-4D97-AF65-F5344CB8AC3E}">
        <p14:creationId xmlns:p14="http://schemas.microsoft.com/office/powerpoint/2010/main" val="3489595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5400" dirty="0" smtClean="0"/>
              <a:t>Nicholas temporarily adjourned the Duma (Russian Parliament) and went to the front to rally the troops.</a:t>
            </a:r>
            <a:endParaRPr lang="en-US" sz="5400" dirty="0"/>
          </a:p>
        </p:txBody>
      </p:sp>
    </p:spTree>
    <p:extLst>
      <p:ext uri="{BB962C8B-B14F-4D97-AF65-F5344CB8AC3E}">
        <p14:creationId xmlns:p14="http://schemas.microsoft.com/office/powerpoint/2010/main" val="1161057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4400" dirty="0" smtClean="0"/>
              <a:t>While her husband was away, Tsarina Alexandra dismissed loyal political advisors and relied on an uneducated priest, Rasputin, to guide political policies while the Tsar was on the front lines of WWI.</a:t>
            </a:r>
            <a:endParaRPr lang="en-US" sz="4400" dirty="0"/>
          </a:p>
        </p:txBody>
      </p:sp>
    </p:spTree>
    <p:extLst>
      <p:ext uri="{BB962C8B-B14F-4D97-AF65-F5344CB8AC3E}">
        <p14:creationId xmlns:p14="http://schemas.microsoft.com/office/powerpoint/2010/main" val="2214488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Heavy casualties, bad food, and concern for those at home resulted in tens of thousands of Russian soldiers deserting the military. This led to a breakdown in the economy at home, where cities were wracked with food and fuel shortages.</a:t>
            </a:r>
            <a:endParaRPr lang="en-US" dirty="0"/>
          </a:p>
        </p:txBody>
      </p:sp>
    </p:spTree>
    <p:extLst>
      <p:ext uri="{BB962C8B-B14F-4D97-AF65-F5344CB8AC3E}">
        <p14:creationId xmlns:p14="http://schemas.microsoft.com/office/powerpoint/2010/main" val="2335552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Violent street demonstrations broke out in Petrograd and engulfed the city, but the tsar ordered the army to open fire on the protestors, the soldiers refused and joined the revolutionary crowd.</a:t>
            </a:r>
            <a:endParaRPr lang="en-US" dirty="0"/>
          </a:p>
        </p:txBody>
      </p:sp>
    </p:spTree>
    <p:extLst>
      <p:ext uri="{BB962C8B-B14F-4D97-AF65-F5344CB8AC3E}">
        <p14:creationId xmlns:p14="http://schemas.microsoft.com/office/powerpoint/2010/main" val="3503452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Duma declared a provisional government in March, 1917, and Nicholas abdicated three days later.</a:t>
            </a:r>
            <a:endParaRPr lang="en-US" dirty="0"/>
          </a:p>
        </p:txBody>
      </p:sp>
    </p:spTree>
    <p:extLst>
      <p:ext uri="{BB962C8B-B14F-4D97-AF65-F5344CB8AC3E}">
        <p14:creationId xmlns:p14="http://schemas.microsoft.com/office/powerpoint/2010/main" val="3314730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provisional government established equality before the law, freedom of the press, religion, and assembly; and the right of unions to strike</a:t>
            </a:r>
            <a:endParaRPr lang="en-US" dirty="0"/>
          </a:p>
        </p:txBody>
      </p:sp>
    </p:spTree>
    <p:extLst>
      <p:ext uri="{BB962C8B-B14F-4D97-AF65-F5344CB8AC3E}">
        <p14:creationId xmlns:p14="http://schemas.microsoft.com/office/powerpoint/2010/main" val="1698009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478</Words>
  <Application>Microsoft Office PowerPoint</Application>
  <PresentationFormat>On-screen Show (4:3)</PresentationFormat>
  <Paragraphs>18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NUAMES Teacher</dc:creator>
  <cp:lastModifiedBy>NUAMES Teacher</cp:lastModifiedBy>
  <cp:revision>9</cp:revision>
  <dcterms:created xsi:type="dcterms:W3CDTF">2014-04-25T12:06:52Z</dcterms:created>
  <dcterms:modified xsi:type="dcterms:W3CDTF">2014-04-26T14:41:12Z</dcterms:modified>
</cp:coreProperties>
</file>