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0" r:id="rId4"/>
    <p:sldId id="291" r:id="rId5"/>
    <p:sldId id="258" r:id="rId6"/>
    <p:sldId id="259" r:id="rId7"/>
    <p:sldId id="261" r:id="rId8"/>
    <p:sldId id="262" r:id="rId9"/>
    <p:sldId id="263" r:id="rId10"/>
    <p:sldId id="266" r:id="rId11"/>
    <p:sldId id="271" r:id="rId12"/>
    <p:sldId id="272" r:id="rId13"/>
    <p:sldId id="273" r:id="rId14"/>
    <p:sldId id="274" r:id="rId15"/>
    <p:sldId id="275" r:id="rId16"/>
    <p:sldId id="277" r:id="rId17"/>
    <p:sldId id="276" r:id="rId18"/>
    <p:sldId id="278" r:id="rId19"/>
    <p:sldId id="279" r:id="rId20"/>
    <p:sldId id="280" r:id="rId21"/>
    <p:sldId id="282" r:id="rId22"/>
    <p:sldId id="283" r:id="rId23"/>
    <p:sldId id="285" r:id="rId24"/>
    <p:sldId id="286" r:id="rId25"/>
    <p:sldId id="287" r:id="rId26"/>
    <p:sldId id="288" r:id="rId27"/>
    <p:sldId id="284" r:id="rId28"/>
    <p:sldId id="28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70" d="100"/>
          <a:sy n="70" d="100"/>
        </p:scale>
        <p:origin x="-137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5D0544-AD09-46BC-B0FD-B8D14157D4C6}"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2229312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D0544-AD09-46BC-B0FD-B8D14157D4C6}"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1991452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D0544-AD09-46BC-B0FD-B8D14157D4C6}"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28348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5D0544-AD09-46BC-B0FD-B8D14157D4C6}"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3670097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5D0544-AD09-46BC-B0FD-B8D14157D4C6}" type="datetimeFigureOut">
              <a:rPr lang="en-US" smtClean="0"/>
              <a:t>5/1/2014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387100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5D0544-AD09-46BC-B0FD-B8D14157D4C6}"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13878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5D0544-AD09-46BC-B0FD-B8D14157D4C6}" type="datetimeFigureOut">
              <a:rPr lang="en-US" smtClean="0"/>
              <a:t>5/1/2014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122694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5D0544-AD09-46BC-B0FD-B8D14157D4C6}" type="datetimeFigureOut">
              <a:rPr lang="en-US" smtClean="0"/>
              <a:t>5/1/2014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364463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D0544-AD09-46BC-B0FD-B8D14157D4C6}" type="datetimeFigureOut">
              <a:rPr lang="en-US" smtClean="0"/>
              <a:t>5/1/2014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389263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D0544-AD09-46BC-B0FD-B8D14157D4C6}"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63888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D0544-AD09-46BC-B0FD-B8D14157D4C6}" type="datetimeFigureOut">
              <a:rPr lang="en-US" smtClean="0"/>
              <a:t>5/1/2014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C28B5A-103A-48D8-84E0-C41464D62BA0}" type="slidenum">
              <a:rPr lang="en-US" smtClean="0"/>
              <a:t>‹#›</a:t>
            </a:fld>
            <a:endParaRPr lang="en-US"/>
          </a:p>
        </p:txBody>
      </p:sp>
    </p:spTree>
    <p:extLst>
      <p:ext uri="{BB962C8B-B14F-4D97-AF65-F5344CB8AC3E}">
        <p14:creationId xmlns:p14="http://schemas.microsoft.com/office/powerpoint/2010/main" val="2835369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5D0544-AD09-46BC-B0FD-B8D14157D4C6}" type="datetimeFigureOut">
              <a:rPr lang="en-US" smtClean="0"/>
              <a:t>5/1/2014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28B5A-103A-48D8-84E0-C41464D62BA0}" type="slidenum">
              <a:rPr lang="en-US" smtClean="0"/>
              <a:t>‹#›</a:t>
            </a:fld>
            <a:endParaRPr lang="en-US"/>
          </a:p>
        </p:txBody>
      </p:sp>
    </p:spTree>
    <p:extLst>
      <p:ext uri="{BB962C8B-B14F-4D97-AF65-F5344CB8AC3E}">
        <p14:creationId xmlns:p14="http://schemas.microsoft.com/office/powerpoint/2010/main" val="2590727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Louis-Philippe_of_France" TargetMode="External"/><Relationship Id="rId2" Type="http://schemas.openxmlformats.org/officeDocument/2006/relationships/hyperlink" Target="http://en.wikipedia.org/wiki/Constitutional_monarchy" TargetMode="External"/><Relationship Id="rId1" Type="http://schemas.openxmlformats.org/officeDocument/2006/relationships/slideLayout" Target="../slideLayouts/slideLayout2.xml"/><Relationship Id="rId4" Type="http://schemas.openxmlformats.org/officeDocument/2006/relationships/hyperlink" Target="http://en.wikipedia.org/wiki/French_Second_Republi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reedom_of_the_press" TargetMode="External"/><Relationship Id="rId2" Type="http://schemas.openxmlformats.org/officeDocument/2006/relationships/hyperlink" Target="http://en.wikipedia.org/wiki/German_national_unity" TargetMode="External"/><Relationship Id="rId1" Type="http://schemas.openxmlformats.org/officeDocument/2006/relationships/slideLayout" Target="../slideLayouts/slideLayout2.xml"/><Relationship Id="rId4" Type="http://schemas.openxmlformats.org/officeDocument/2006/relationships/hyperlink" Target="http://en.wikipedia.org/wiki/Freedom_of_assembly"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Serbs" TargetMode="External"/><Relationship Id="rId2" Type="http://schemas.openxmlformats.org/officeDocument/2006/relationships/hyperlink" Target="http://en.wikipedia.org/wiki/Ruthenia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England</a:t>
            </a:r>
            <a:endParaRPr lang="en-US" dirty="0"/>
          </a:p>
        </p:txBody>
      </p:sp>
      <p:sp>
        <p:nvSpPr>
          <p:cNvPr id="5" name="Content Placeholder 4"/>
          <p:cNvSpPr>
            <a:spLocks noGrp="1"/>
          </p:cNvSpPr>
          <p:nvPr>
            <p:ph idx="1"/>
          </p:nvPr>
        </p:nvSpPr>
        <p:spPr/>
        <p:txBody>
          <a:bodyPr/>
          <a:lstStyle/>
          <a:p>
            <a:r>
              <a:rPr lang="en-US" dirty="0" smtClean="0"/>
              <a:t>Corn Laws benefitted wealthy landowners; liberals were furious, but could do little to change these laws.</a:t>
            </a:r>
            <a:endParaRPr lang="en-US" dirty="0"/>
          </a:p>
        </p:txBody>
      </p:sp>
    </p:spTree>
    <p:extLst>
      <p:ext uri="{BB962C8B-B14F-4D97-AF65-F5344CB8AC3E}">
        <p14:creationId xmlns:p14="http://schemas.microsoft.com/office/powerpoint/2010/main" val="197216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a:t>During the revolution, to address the problem of unemployment, workshops were organized for men interested in construction work. Officials also set up workshops for women when they felt they were excluded.</a:t>
            </a:r>
          </a:p>
        </p:txBody>
      </p:sp>
    </p:spTree>
    <p:extLst>
      <p:ext uri="{BB962C8B-B14F-4D97-AF65-F5344CB8AC3E}">
        <p14:creationId xmlns:p14="http://schemas.microsoft.com/office/powerpoint/2010/main" val="1053841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a:t>It ended </a:t>
            </a:r>
            <a:r>
              <a:rPr lang="en-US" dirty="0" err="1"/>
              <a:t>the</a:t>
            </a:r>
            <a:r>
              <a:rPr lang="en-US" dirty="0" err="1">
                <a:hlinkClick r:id="rId2" tooltip="Constitutional monarchy"/>
              </a:rPr>
              <a:t>constitutional</a:t>
            </a:r>
            <a:r>
              <a:rPr lang="en-US" dirty="0">
                <a:hlinkClick r:id="rId2" tooltip="Constitutional monarchy"/>
              </a:rPr>
              <a:t> monarchy</a:t>
            </a:r>
            <a:r>
              <a:rPr lang="en-US" dirty="0"/>
              <a:t> of </a:t>
            </a:r>
            <a:r>
              <a:rPr lang="en-US" dirty="0">
                <a:hlinkClick r:id="rId3" tooltip="Louis-Philippe of France"/>
              </a:rPr>
              <a:t>Louis-Philippe</a:t>
            </a:r>
            <a:r>
              <a:rPr lang="en-US" dirty="0"/>
              <a:t>, and led to the creation of the </a:t>
            </a:r>
            <a:r>
              <a:rPr lang="en-US" dirty="0">
                <a:hlinkClick r:id="rId4" tooltip="French Second Republic"/>
              </a:rPr>
              <a:t>French Second Republic</a:t>
            </a:r>
            <a:r>
              <a:rPr lang="en-US" dirty="0"/>
              <a:t>. </a:t>
            </a:r>
          </a:p>
        </p:txBody>
      </p:sp>
    </p:spTree>
    <p:extLst>
      <p:ext uri="{BB962C8B-B14F-4D97-AF65-F5344CB8AC3E}">
        <p14:creationId xmlns:p14="http://schemas.microsoft.com/office/powerpoint/2010/main" val="1538419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Led </a:t>
            </a:r>
            <a:r>
              <a:rPr lang="en-US" dirty="0"/>
              <a:t>by well-educated students and </a:t>
            </a:r>
            <a:r>
              <a:rPr lang="en-US" dirty="0" err="1" smtClean="0"/>
              <a:t>intellectuals,they</a:t>
            </a:r>
            <a:r>
              <a:rPr lang="en-US" dirty="0" smtClean="0"/>
              <a:t> </a:t>
            </a:r>
            <a:r>
              <a:rPr lang="en-US" dirty="0"/>
              <a:t>demanded </a:t>
            </a:r>
            <a:r>
              <a:rPr lang="en-US" dirty="0" smtClean="0">
                <a:hlinkClick r:id="rId2" tooltip="German national unity"/>
              </a:rPr>
              <a:t>national </a:t>
            </a:r>
            <a:r>
              <a:rPr lang="en-US" dirty="0">
                <a:hlinkClick r:id="rId2" tooltip="German national unity"/>
              </a:rPr>
              <a:t>unity</a:t>
            </a:r>
            <a:r>
              <a:rPr lang="en-US" dirty="0"/>
              <a:t>, </a:t>
            </a:r>
            <a:r>
              <a:rPr lang="en-US" dirty="0">
                <a:hlinkClick r:id="rId3" tooltip="Freedom of the press"/>
              </a:rPr>
              <a:t>freedom of the press</a:t>
            </a:r>
            <a:r>
              <a:rPr lang="en-US" dirty="0"/>
              <a:t>, </a:t>
            </a:r>
            <a:r>
              <a:rPr lang="en-US" dirty="0" err="1"/>
              <a:t>and</a:t>
            </a:r>
            <a:r>
              <a:rPr lang="en-US" dirty="0" err="1">
                <a:hlinkClick r:id="rId4" tooltip="Freedom of assembly"/>
              </a:rPr>
              <a:t>freedom</a:t>
            </a:r>
            <a:r>
              <a:rPr lang="en-US" dirty="0">
                <a:hlinkClick r:id="rId4" tooltip="Freedom of assembly"/>
              </a:rPr>
              <a:t> of assembly</a:t>
            </a:r>
            <a:r>
              <a:rPr lang="en-US" dirty="0"/>
              <a:t>. The uprisings were not well coordinated, but had in common a rejection of traditional, autocratic political </a:t>
            </a:r>
            <a:r>
              <a:rPr lang="en-US" dirty="0" smtClean="0"/>
              <a:t>structures.</a:t>
            </a:r>
          </a:p>
          <a:p>
            <a:r>
              <a:rPr lang="en-US" dirty="0" smtClean="0"/>
              <a:t>The </a:t>
            </a:r>
            <a:r>
              <a:rPr lang="en-US" dirty="0"/>
              <a:t>middle-class and working-class components of the Revolution split, and in the end, the conservative aristocracy defeated </a:t>
            </a:r>
            <a:r>
              <a:rPr lang="en-US" dirty="0" smtClean="0"/>
              <a:t>it (William IV), </a:t>
            </a:r>
            <a:r>
              <a:rPr lang="en-US" dirty="0"/>
              <a:t>forcing many liberals into </a:t>
            </a:r>
            <a:r>
              <a:rPr lang="en-US" dirty="0" smtClean="0"/>
              <a:t>exile.</a:t>
            </a:r>
            <a:endParaRPr lang="en-US" dirty="0"/>
          </a:p>
        </p:txBody>
      </p:sp>
    </p:spTree>
    <p:extLst>
      <p:ext uri="{BB962C8B-B14F-4D97-AF65-F5344CB8AC3E}">
        <p14:creationId xmlns:p14="http://schemas.microsoft.com/office/powerpoint/2010/main" val="1315097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Prussia</a:t>
            </a:r>
            <a:endParaRPr lang="en-US" dirty="0"/>
          </a:p>
        </p:txBody>
      </p:sp>
      <p:sp>
        <p:nvSpPr>
          <p:cNvPr id="3" name="Content Placeholder 2"/>
          <p:cNvSpPr>
            <a:spLocks noGrp="1"/>
          </p:cNvSpPr>
          <p:nvPr>
            <p:ph idx="1"/>
          </p:nvPr>
        </p:nvSpPr>
        <p:spPr/>
        <p:txBody>
          <a:bodyPr/>
          <a:lstStyle/>
          <a:p>
            <a:r>
              <a:rPr lang="en-US" dirty="0" smtClean="0"/>
              <a:t>Preoccupation with a war over Schleswig and Holstein prevented unification here.</a:t>
            </a:r>
            <a:endParaRPr lang="en-US" dirty="0"/>
          </a:p>
        </p:txBody>
      </p:sp>
    </p:spTree>
    <p:extLst>
      <p:ext uri="{BB962C8B-B14F-4D97-AF65-F5344CB8AC3E}">
        <p14:creationId xmlns:p14="http://schemas.microsoft.com/office/powerpoint/2010/main" val="231965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Austria</a:t>
            </a:r>
            <a:endParaRPr lang="en-US" dirty="0"/>
          </a:p>
        </p:txBody>
      </p:sp>
      <p:sp>
        <p:nvSpPr>
          <p:cNvPr id="3" name="Content Placeholder 2"/>
          <p:cNvSpPr>
            <a:spLocks noGrp="1"/>
          </p:cNvSpPr>
          <p:nvPr>
            <p:ph idx="1"/>
          </p:nvPr>
        </p:nvSpPr>
        <p:spPr/>
        <p:txBody>
          <a:bodyPr/>
          <a:lstStyle/>
          <a:p>
            <a:r>
              <a:rPr lang="en-US" dirty="0"/>
              <a:t>The empire, ruled from Vienna, included </a:t>
            </a:r>
            <a:endParaRPr lang="en-US" dirty="0" smtClean="0"/>
          </a:p>
          <a:p>
            <a:r>
              <a:rPr lang="en-US" dirty="0" smtClean="0"/>
              <a:t>Hungarians</a:t>
            </a:r>
            <a:r>
              <a:rPr lang="en-US" dirty="0"/>
              <a:t>, Slovenes, Poles, Czechs, Croats, Slovaks, Ukrainians/</a:t>
            </a:r>
            <a:r>
              <a:rPr lang="en-US" dirty="0" err="1">
                <a:hlinkClick r:id="rId2" tooltip="Ruthenians"/>
              </a:rPr>
              <a:t>Ruthenians</a:t>
            </a:r>
            <a:r>
              <a:rPr lang="en-US" dirty="0"/>
              <a:t>, Romanians, </a:t>
            </a:r>
            <a:r>
              <a:rPr lang="en-US" dirty="0">
                <a:hlinkClick r:id="rId3" tooltip="Serbs"/>
              </a:rPr>
              <a:t>Serbs</a:t>
            </a:r>
            <a:r>
              <a:rPr lang="en-US" dirty="0"/>
              <a:t> and Italians, all of whom attempted in the course of the revolution to either achieve autonomy, independence, or even hegemony over other nationalities.</a:t>
            </a:r>
          </a:p>
        </p:txBody>
      </p:sp>
    </p:spTree>
    <p:extLst>
      <p:ext uri="{BB962C8B-B14F-4D97-AF65-F5344CB8AC3E}">
        <p14:creationId xmlns:p14="http://schemas.microsoft.com/office/powerpoint/2010/main" val="3028723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Britain and France</a:t>
            </a:r>
            <a:endParaRPr lang="en-US" dirty="0"/>
          </a:p>
        </p:txBody>
      </p:sp>
      <p:sp>
        <p:nvSpPr>
          <p:cNvPr id="3" name="Content Placeholder 2"/>
          <p:cNvSpPr>
            <a:spLocks noGrp="1"/>
          </p:cNvSpPr>
          <p:nvPr>
            <p:ph idx="1"/>
          </p:nvPr>
        </p:nvSpPr>
        <p:spPr/>
        <p:txBody>
          <a:bodyPr/>
          <a:lstStyle/>
          <a:p>
            <a:r>
              <a:rPr lang="en-US" dirty="0" smtClean="0"/>
              <a:t>Limited male suffrage existed wherein a small portion of those in the nation could vote </a:t>
            </a:r>
            <a:endParaRPr lang="en-US" dirty="0"/>
          </a:p>
        </p:txBody>
      </p:sp>
    </p:spTree>
    <p:extLst>
      <p:ext uri="{BB962C8B-B14F-4D97-AF65-F5344CB8AC3E}">
        <p14:creationId xmlns:p14="http://schemas.microsoft.com/office/powerpoint/2010/main" val="3794802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Hungary/Austria</a:t>
            </a:r>
            <a:endParaRPr lang="en-US" dirty="0"/>
          </a:p>
        </p:txBody>
      </p:sp>
      <p:sp>
        <p:nvSpPr>
          <p:cNvPr id="3" name="Content Placeholder 2"/>
          <p:cNvSpPr>
            <a:spLocks noGrp="1"/>
          </p:cNvSpPr>
          <p:nvPr>
            <p:ph idx="1"/>
          </p:nvPr>
        </p:nvSpPr>
        <p:spPr/>
        <p:txBody>
          <a:bodyPr/>
          <a:lstStyle/>
          <a:p>
            <a:r>
              <a:rPr lang="en-US" dirty="0" smtClean="0"/>
              <a:t>Louis Kossuth led </a:t>
            </a:r>
            <a:r>
              <a:rPr lang="en-US" dirty="0" err="1" smtClean="0"/>
              <a:t>Magyrs</a:t>
            </a:r>
            <a:r>
              <a:rPr lang="en-US" dirty="0" smtClean="0"/>
              <a:t> (or Hungarians) to fight for their independence</a:t>
            </a:r>
            <a:endParaRPr lang="en-US" dirty="0"/>
          </a:p>
        </p:txBody>
      </p:sp>
    </p:spTree>
    <p:extLst>
      <p:ext uri="{BB962C8B-B14F-4D97-AF65-F5344CB8AC3E}">
        <p14:creationId xmlns:p14="http://schemas.microsoft.com/office/powerpoint/2010/main" val="2857830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Britain</a:t>
            </a:r>
            <a:endParaRPr lang="en-US" dirty="0"/>
          </a:p>
        </p:txBody>
      </p:sp>
      <p:sp>
        <p:nvSpPr>
          <p:cNvPr id="3" name="Content Placeholder 2"/>
          <p:cNvSpPr>
            <a:spLocks noGrp="1"/>
          </p:cNvSpPr>
          <p:nvPr>
            <p:ph idx="1"/>
          </p:nvPr>
        </p:nvSpPr>
        <p:spPr/>
        <p:txBody>
          <a:bodyPr/>
          <a:lstStyle/>
          <a:p>
            <a:r>
              <a:rPr lang="en-US" dirty="0" smtClean="0"/>
              <a:t>Internal unrest in this country was relatively mild compared to other countries during the 1830s and 1840s</a:t>
            </a:r>
            <a:endParaRPr lang="en-US" dirty="0"/>
          </a:p>
        </p:txBody>
      </p:sp>
    </p:spTree>
    <p:extLst>
      <p:ext uri="{BB962C8B-B14F-4D97-AF65-F5344CB8AC3E}">
        <p14:creationId xmlns:p14="http://schemas.microsoft.com/office/powerpoint/2010/main" val="2911187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Ireland</a:t>
            </a:r>
            <a:endParaRPr lang="en-US" dirty="0"/>
          </a:p>
        </p:txBody>
      </p:sp>
      <p:sp>
        <p:nvSpPr>
          <p:cNvPr id="3" name="Content Placeholder 2"/>
          <p:cNvSpPr>
            <a:spLocks noGrp="1"/>
          </p:cNvSpPr>
          <p:nvPr>
            <p:ph idx="1"/>
          </p:nvPr>
        </p:nvSpPr>
        <p:spPr/>
        <p:txBody>
          <a:bodyPr/>
          <a:lstStyle/>
          <a:p>
            <a:r>
              <a:rPr lang="en-US" dirty="0" smtClean="0"/>
              <a:t>The Great Famine shattered population growth in this country after the 1840s.</a:t>
            </a:r>
            <a:endParaRPr lang="en-US" dirty="0"/>
          </a:p>
        </p:txBody>
      </p:sp>
    </p:spTree>
    <p:extLst>
      <p:ext uri="{BB962C8B-B14F-4D97-AF65-F5344CB8AC3E}">
        <p14:creationId xmlns:p14="http://schemas.microsoft.com/office/powerpoint/2010/main" val="214213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Britain</a:t>
            </a:r>
            <a:endParaRPr lang="en-US" dirty="0"/>
          </a:p>
        </p:txBody>
      </p:sp>
      <p:sp>
        <p:nvSpPr>
          <p:cNvPr id="3" name="Content Placeholder 2"/>
          <p:cNvSpPr>
            <a:spLocks noGrp="1"/>
          </p:cNvSpPr>
          <p:nvPr>
            <p:ph idx="1"/>
          </p:nvPr>
        </p:nvSpPr>
        <p:spPr/>
        <p:txBody>
          <a:bodyPr/>
          <a:lstStyle/>
          <a:p>
            <a:r>
              <a:rPr lang="en-US" dirty="0" smtClean="0"/>
              <a:t>The Corn Laws were repealed when pressure came from the Irish Potato Famine</a:t>
            </a:r>
            <a:endParaRPr lang="en-US" dirty="0"/>
          </a:p>
        </p:txBody>
      </p:sp>
    </p:spTree>
    <p:extLst>
      <p:ext uri="{BB962C8B-B14F-4D97-AF65-F5344CB8AC3E}">
        <p14:creationId xmlns:p14="http://schemas.microsoft.com/office/powerpoint/2010/main" val="686747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England</a:t>
            </a:r>
            <a:endParaRPr lang="en-US" dirty="0"/>
          </a:p>
        </p:txBody>
      </p:sp>
      <p:sp>
        <p:nvSpPr>
          <p:cNvPr id="3" name="Content Placeholder 2"/>
          <p:cNvSpPr>
            <a:spLocks noGrp="1"/>
          </p:cNvSpPr>
          <p:nvPr>
            <p:ph idx="1"/>
          </p:nvPr>
        </p:nvSpPr>
        <p:spPr/>
        <p:txBody>
          <a:bodyPr/>
          <a:lstStyle/>
          <a:p>
            <a:r>
              <a:rPr lang="en-US" dirty="0" smtClean="0"/>
              <a:t>The Six Acts prevented mass meetings and freedom of the press</a:t>
            </a:r>
            <a:endParaRPr lang="en-US" dirty="0"/>
          </a:p>
        </p:txBody>
      </p:sp>
    </p:spTree>
    <p:extLst>
      <p:ext uri="{BB962C8B-B14F-4D97-AF65-F5344CB8AC3E}">
        <p14:creationId xmlns:p14="http://schemas.microsoft.com/office/powerpoint/2010/main" val="1071934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 Britain</a:t>
            </a:r>
            <a:endParaRPr lang="en-US" dirty="0"/>
          </a:p>
        </p:txBody>
      </p:sp>
      <p:sp>
        <p:nvSpPr>
          <p:cNvPr id="3" name="Content Placeholder 2"/>
          <p:cNvSpPr>
            <a:spLocks noGrp="1"/>
          </p:cNvSpPr>
          <p:nvPr>
            <p:ph idx="1"/>
          </p:nvPr>
        </p:nvSpPr>
        <p:spPr/>
        <p:txBody>
          <a:bodyPr/>
          <a:lstStyle/>
          <a:p>
            <a:r>
              <a:rPr lang="en-US" dirty="0" smtClean="0"/>
              <a:t>The Reform Bill of 1832 increased suffrage from 6-12% of males</a:t>
            </a:r>
          </a:p>
          <a:p>
            <a:endParaRPr lang="en-US" dirty="0"/>
          </a:p>
        </p:txBody>
      </p:sp>
    </p:spTree>
    <p:extLst>
      <p:ext uri="{BB962C8B-B14F-4D97-AF65-F5344CB8AC3E}">
        <p14:creationId xmlns:p14="http://schemas.microsoft.com/office/powerpoint/2010/main" val="2398206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smtClean="0"/>
              <a:t>A leader in this country tried to take his country to war with Algeria to divert attention from domestic problems</a:t>
            </a:r>
            <a:endParaRPr lang="en-US" dirty="0"/>
          </a:p>
        </p:txBody>
      </p:sp>
    </p:spTree>
    <p:extLst>
      <p:ext uri="{BB962C8B-B14F-4D97-AF65-F5344CB8AC3E}">
        <p14:creationId xmlns:p14="http://schemas.microsoft.com/office/powerpoint/2010/main" val="3067743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smtClean="0"/>
              <a:t>Students and workers in this country wanted to overthrow their “bourgeois monarch” when he would not pursue voting reforms</a:t>
            </a:r>
            <a:endParaRPr lang="en-US" dirty="0"/>
          </a:p>
        </p:txBody>
      </p:sp>
    </p:spTree>
    <p:extLst>
      <p:ext uri="{BB962C8B-B14F-4D97-AF65-F5344CB8AC3E}">
        <p14:creationId xmlns:p14="http://schemas.microsoft.com/office/powerpoint/2010/main" val="756422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smtClean="0"/>
              <a:t>When National workshops were disbanded in this country, workers took to the streets with barricades and the army crushed the revolt. These were called “The June Days.”</a:t>
            </a:r>
            <a:endParaRPr lang="en-US" dirty="0"/>
          </a:p>
        </p:txBody>
      </p:sp>
    </p:spTree>
    <p:extLst>
      <p:ext uri="{BB962C8B-B14F-4D97-AF65-F5344CB8AC3E}">
        <p14:creationId xmlns:p14="http://schemas.microsoft.com/office/powerpoint/2010/main" val="2570164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Austria</a:t>
            </a:r>
            <a:endParaRPr lang="en-US" dirty="0"/>
          </a:p>
        </p:txBody>
      </p:sp>
      <p:sp>
        <p:nvSpPr>
          <p:cNvPr id="3" name="Content Placeholder 2"/>
          <p:cNvSpPr>
            <a:spLocks noGrp="1"/>
          </p:cNvSpPr>
          <p:nvPr>
            <p:ph idx="1"/>
          </p:nvPr>
        </p:nvSpPr>
        <p:spPr/>
        <p:txBody>
          <a:bodyPr/>
          <a:lstStyle/>
          <a:p>
            <a:r>
              <a:rPr lang="en-US" dirty="0" smtClean="0"/>
              <a:t>Once the monarch abolished serfdom here, the lower classes lost interest in the revolution.</a:t>
            </a:r>
            <a:endParaRPr lang="en-US" dirty="0"/>
          </a:p>
        </p:txBody>
      </p:sp>
    </p:spTree>
    <p:extLst>
      <p:ext uri="{BB962C8B-B14F-4D97-AF65-F5344CB8AC3E}">
        <p14:creationId xmlns:p14="http://schemas.microsoft.com/office/powerpoint/2010/main" val="784836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Prussia</a:t>
            </a:r>
            <a:endParaRPr lang="en-US" dirty="0"/>
          </a:p>
        </p:txBody>
      </p:sp>
      <p:sp>
        <p:nvSpPr>
          <p:cNvPr id="3" name="Content Placeholder 2"/>
          <p:cNvSpPr>
            <a:spLocks noGrp="1"/>
          </p:cNvSpPr>
          <p:nvPr>
            <p:ph idx="1"/>
          </p:nvPr>
        </p:nvSpPr>
        <p:spPr/>
        <p:txBody>
          <a:bodyPr/>
          <a:lstStyle/>
          <a:p>
            <a:r>
              <a:rPr lang="en-US" dirty="0" smtClean="0"/>
              <a:t>Frederick William disbanded the constituent assembly here and granted a conservative constitution</a:t>
            </a:r>
            <a:endParaRPr lang="en-US" dirty="0"/>
          </a:p>
        </p:txBody>
      </p:sp>
    </p:spTree>
    <p:extLst>
      <p:ext uri="{BB962C8B-B14F-4D97-AF65-F5344CB8AC3E}">
        <p14:creationId xmlns:p14="http://schemas.microsoft.com/office/powerpoint/2010/main" val="1966965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Germany</a:t>
            </a:r>
            <a:endParaRPr lang="en-US" dirty="0"/>
          </a:p>
        </p:txBody>
      </p:sp>
      <p:sp>
        <p:nvSpPr>
          <p:cNvPr id="3" name="Content Placeholder 2"/>
          <p:cNvSpPr>
            <a:spLocks noGrp="1"/>
          </p:cNvSpPr>
          <p:nvPr>
            <p:ph idx="1"/>
          </p:nvPr>
        </p:nvSpPr>
        <p:spPr/>
        <p:txBody>
          <a:bodyPr/>
          <a:lstStyle/>
          <a:p>
            <a:r>
              <a:rPr lang="en-US" dirty="0" smtClean="0"/>
              <a:t>This country failed to unite in 1850.</a:t>
            </a:r>
            <a:endParaRPr lang="en-US" dirty="0"/>
          </a:p>
        </p:txBody>
      </p:sp>
    </p:spTree>
    <p:extLst>
      <p:ext uri="{BB962C8B-B14F-4D97-AF65-F5344CB8AC3E}">
        <p14:creationId xmlns:p14="http://schemas.microsoft.com/office/powerpoint/2010/main" val="3534528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smtClean="0"/>
              <a:t>The July Revolution in this country caused Charles X to flee and for his cousin to rule in his stead</a:t>
            </a:r>
            <a:endParaRPr lang="en-US" dirty="0"/>
          </a:p>
        </p:txBody>
      </p:sp>
    </p:spTree>
    <p:extLst>
      <p:ext uri="{BB962C8B-B14F-4D97-AF65-F5344CB8AC3E}">
        <p14:creationId xmlns:p14="http://schemas.microsoft.com/office/powerpoint/2010/main" val="13055338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smtClean="0"/>
              <a:t>Delacroix’s painting of Liberty Leading the People is about a revolution (1830) in </a:t>
            </a:r>
            <a:r>
              <a:rPr lang="en-US" smtClean="0"/>
              <a:t>this country</a:t>
            </a:r>
            <a:endParaRPr lang="en-US" dirty="0"/>
          </a:p>
        </p:txBody>
      </p:sp>
    </p:spTree>
    <p:extLst>
      <p:ext uri="{BB962C8B-B14F-4D97-AF65-F5344CB8AC3E}">
        <p14:creationId xmlns:p14="http://schemas.microsoft.com/office/powerpoint/2010/main" val="48555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a:t>
            </a:r>
            <a:endParaRPr lang="en-US" dirty="0"/>
          </a:p>
        </p:txBody>
      </p:sp>
      <p:sp>
        <p:nvSpPr>
          <p:cNvPr id="3" name="Content Placeholder 2"/>
          <p:cNvSpPr>
            <a:spLocks noGrp="1"/>
          </p:cNvSpPr>
          <p:nvPr>
            <p:ph idx="1"/>
          </p:nvPr>
        </p:nvSpPr>
        <p:spPr/>
        <p:txBody>
          <a:bodyPr/>
          <a:lstStyle/>
          <a:p>
            <a:r>
              <a:rPr lang="en-US" dirty="0" smtClean="0"/>
              <a:t>Ypsilanti led the people in this country in revolts against their Ottoman overlords</a:t>
            </a:r>
            <a:endParaRPr lang="en-US" dirty="0"/>
          </a:p>
        </p:txBody>
      </p:sp>
    </p:spTree>
    <p:extLst>
      <p:ext uri="{BB962C8B-B14F-4D97-AF65-F5344CB8AC3E}">
        <p14:creationId xmlns:p14="http://schemas.microsoft.com/office/powerpoint/2010/main" val="392125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Greece</a:t>
            </a:r>
            <a:endParaRPr lang="en-US" dirty="0"/>
          </a:p>
        </p:txBody>
      </p:sp>
      <p:sp>
        <p:nvSpPr>
          <p:cNvPr id="3" name="Content Placeholder 2"/>
          <p:cNvSpPr>
            <a:spLocks noGrp="1"/>
          </p:cNvSpPr>
          <p:nvPr>
            <p:ph idx="1"/>
          </p:nvPr>
        </p:nvSpPr>
        <p:spPr/>
        <p:txBody>
          <a:bodyPr/>
          <a:lstStyle/>
          <a:p>
            <a:r>
              <a:rPr lang="en-US" dirty="0" smtClean="0"/>
              <a:t>Russia, Britain, and France installed a German prince as king of this newly </a:t>
            </a:r>
            <a:r>
              <a:rPr lang="en-US" smtClean="0"/>
              <a:t>independent country in 1832.</a:t>
            </a:r>
            <a:endParaRPr lang="en-US"/>
          </a:p>
        </p:txBody>
      </p:sp>
    </p:spTree>
    <p:extLst>
      <p:ext uri="{BB962C8B-B14F-4D97-AF65-F5344CB8AC3E}">
        <p14:creationId xmlns:p14="http://schemas.microsoft.com/office/powerpoint/2010/main" val="2571173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a:t>
            </a:r>
            <a:endParaRPr lang="en-US" dirty="0"/>
          </a:p>
        </p:txBody>
      </p:sp>
      <p:sp>
        <p:nvSpPr>
          <p:cNvPr id="3" name="Content Placeholder 2"/>
          <p:cNvSpPr>
            <a:spLocks noGrp="1"/>
          </p:cNvSpPr>
          <p:nvPr>
            <p:ph idx="1"/>
          </p:nvPr>
        </p:nvSpPr>
        <p:spPr/>
        <p:txBody>
          <a:bodyPr/>
          <a:lstStyle/>
          <a:p>
            <a:r>
              <a:rPr lang="en-US" dirty="0" smtClean="0"/>
              <a:t>Charles X tried to roll back the Constitutional Charter and establish himself as an absolute ruler.</a:t>
            </a:r>
            <a:endParaRPr lang="en-US" dirty="0"/>
          </a:p>
        </p:txBody>
      </p:sp>
    </p:spTree>
    <p:extLst>
      <p:ext uri="{BB962C8B-B14F-4D97-AF65-F5344CB8AC3E}">
        <p14:creationId xmlns:p14="http://schemas.microsoft.com/office/powerpoint/2010/main" val="405374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France, Austria, and Prussia</a:t>
            </a:r>
            <a:endParaRPr lang="en-US" dirty="0"/>
          </a:p>
        </p:txBody>
      </p:sp>
      <p:sp>
        <p:nvSpPr>
          <p:cNvPr id="3" name="Content Placeholder 2"/>
          <p:cNvSpPr>
            <a:spLocks noGrp="1"/>
          </p:cNvSpPr>
          <p:nvPr>
            <p:ph idx="1"/>
          </p:nvPr>
        </p:nvSpPr>
        <p:spPr/>
        <p:txBody>
          <a:bodyPr/>
          <a:lstStyle/>
          <a:p>
            <a:r>
              <a:rPr lang="en-US" dirty="0" smtClean="0"/>
              <a:t>This ended with a strong man in power—a person who did not share power with other governing bodies very well.</a:t>
            </a:r>
            <a:endParaRPr lang="en-US" dirty="0"/>
          </a:p>
        </p:txBody>
      </p:sp>
    </p:spTree>
    <p:extLst>
      <p:ext uri="{BB962C8B-B14F-4D97-AF65-F5344CB8AC3E}">
        <p14:creationId xmlns:p14="http://schemas.microsoft.com/office/powerpoint/2010/main" val="127300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Prussia</a:t>
            </a:r>
            <a:endParaRPr lang="en-US" dirty="0"/>
          </a:p>
        </p:txBody>
      </p:sp>
      <p:sp>
        <p:nvSpPr>
          <p:cNvPr id="3" name="Content Placeholder 2"/>
          <p:cNvSpPr>
            <a:spLocks noGrp="1"/>
          </p:cNvSpPr>
          <p:nvPr>
            <p:ph idx="1"/>
          </p:nvPr>
        </p:nvSpPr>
        <p:spPr/>
        <p:txBody>
          <a:bodyPr/>
          <a:lstStyle/>
          <a:p>
            <a:r>
              <a:rPr lang="en-US" dirty="0" smtClean="0"/>
              <a:t>The Austrians and a war with Denmark (over Schleswig and Holstein) prevented this country from unifying in the 1850s</a:t>
            </a:r>
            <a:endParaRPr lang="en-US" dirty="0"/>
          </a:p>
        </p:txBody>
      </p:sp>
    </p:spTree>
    <p:extLst>
      <p:ext uri="{BB962C8B-B14F-4D97-AF65-F5344CB8AC3E}">
        <p14:creationId xmlns:p14="http://schemas.microsoft.com/office/powerpoint/2010/main" val="126820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Prussia</a:t>
            </a:r>
            <a:endParaRPr lang="en-US" dirty="0"/>
          </a:p>
        </p:txBody>
      </p:sp>
      <p:sp>
        <p:nvSpPr>
          <p:cNvPr id="3" name="Content Placeholder 2"/>
          <p:cNvSpPr>
            <a:spLocks noGrp="1"/>
          </p:cNvSpPr>
          <p:nvPr>
            <p:ph idx="1"/>
          </p:nvPr>
        </p:nvSpPr>
        <p:spPr/>
        <p:txBody>
          <a:bodyPr/>
          <a:lstStyle/>
          <a:p>
            <a:r>
              <a:rPr lang="en-US" dirty="0" smtClean="0"/>
              <a:t>The Frankfurt Assembly attempted (unsuccessfully in the 1850s) to unite separate states in this confederation</a:t>
            </a:r>
            <a:endParaRPr lang="en-US" dirty="0"/>
          </a:p>
        </p:txBody>
      </p:sp>
    </p:spTree>
    <p:extLst>
      <p:ext uri="{BB962C8B-B14F-4D97-AF65-F5344CB8AC3E}">
        <p14:creationId xmlns:p14="http://schemas.microsoft.com/office/powerpoint/2010/main" val="3996680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Prussia</a:t>
            </a:r>
            <a:endParaRPr lang="en-US" dirty="0"/>
          </a:p>
        </p:txBody>
      </p:sp>
      <p:sp>
        <p:nvSpPr>
          <p:cNvPr id="3" name="Content Placeholder 2"/>
          <p:cNvSpPr>
            <a:spLocks noGrp="1"/>
          </p:cNvSpPr>
          <p:nvPr>
            <p:ph idx="1"/>
          </p:nvPr>
        </p:nvSpPr>
        <p:spPr/>
        <p:txBody>
          <a:bodyPr/>
          <a:lstStyle/>
          <a:p>
            <a:r>
              <a:rPr lang="en-US" u="sng" dirty="0" smtClean="0"/>
              <a:t>Established </a:t>
            </a:r>
            <a:r>
              <a:rPr lang="en-US" u="sng" dirty="0"/>
              <a:t>an economic </a:t>
            </a:r>
            <a:r>
              <a:rPr lang="en-US" u="sng" dirty="0" smtClean="0"/>
              <a:t>union (the Zollverein) </a:t>
            </a:r>
            <a:r>
              <a:rPr lang="en-US" u="sng" dirty="0"/>
              <a:t>of 17 German states which eliminated internal tariffs and set the tone for greater </a:t>
            </a:r>
            <a:r>
              <a:rPr lang="en-US" u="sng" dirty="0" smtClean="0"/>
              <a:t>union in the future</a:t>
            </a:r>
            <a:endParaRPr lang="en-US" dirty="0"/>
          </a:p>
        </p:txBody>
      </p:sp>
    </p:spTree>
    <p:extLst>
      <p:ext uri="{BB962C8B-B14F-4D97-AF65-F5344CB8AC3E}">
        <p14:creationId xmlns:p14="http://schemas.microsoft.com/office/powerpoint/2010/main" val="18212196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586</TotalTime>
  <Words>513</Words>
  <Application>Microsoft Office PowerPoint</Application>
  <PresentationFormat>On-screen Show (4:3)</PresentationFormat>
  <Paragraphs>57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England</vt:lpstr>
      <vt:lpstr>England</vt:lpstr>
      <vt:lpstr>Greece</vt:lpstr>
      <vt:lpstr>Greece</vt:lpstr>
      <vt:lpstr>France</vt:lpstr>
      <vt:lpstr>France, Austria, and Prussia</vt:lpstr>
      <vt:lpstr>Prussia</vt:lpstr>
      <vt:lpstr>Prussia</vt:lpstr>
      <vt:lpstr>Prussia</vt:lpstr>
      <vt:lpstr>France</vt:lpstr>
      <vt:lpstr>France</vt:lpstr>
      <vt:lpstr>PowerPoint Presentation</vt:lpstr>
      <vt:lpstr>Prussia</vt:lpstr>
      <vt:lpstr>Austria</vt:lpstr>
      <vt:lpstr>Great Britain and France</vt:lpstr>
      <vt:lpstr>Hungary/Austria</vt:lpstr>
      <vt:lpstr>Great Britain</vt:lpstr>
      <vt:lpstr>Ireland</vt:lpstr>
      <vt:lpstr>Great Britain</vt:lpstr>
      <vt:lpstr>Great Britain</vt:lpstr>
      <vt:lpstr>France</vt:lpstr>
      <vt:lpstr>France</vt:lpstr>
      <vt:lpstr>France</vt:lpstr>
      <vt:lpstr>Austria</vt:lpstr>
      <vt:lpstr>Prussia</vt:lpstr>
      <vt:lpstr>Germany</vt:lpstr>
      <vt:lpstr>France</vt:lpstr>
      <vt:lpstr>France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NUAMES Teacher</dc:creator>
  <cp:lastModifiedBy>NUAMES Teacher</cp:lastModifiedBy>
  <cp:revision>29</cp:revision>
  <dcterms:created xsi:type="dcterms:W3CDTF">2014-04-29T03:01:31Z</dcterms:created>
  <dcterms:modified xsi:type="dcterms:W3CDTF">2014-05-01T23:15:51Z</dcterms:modified>
</cp:coreProperties>
</file>