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4"/>
  </p:handoutMasterIdLst>
  <p:sldIdLst>
    <p:sldId id="256" r:id="rId2"/>
    <p:sldId id="283" r:id="rId3"/>
    <p:sldId id="284" r:id="rId4"/>
    <p:sldId id="285" r:id="rId5"/>
    <p:sldId id="286" r:id="rId6"/>
    <p:sldId id="257" r:id="rId7"/>
    <p:sldId id="258" r:id="rId8"/>
    <p:sldId id="259" r:id="rId9"/>
    <p:sldId id="260" r:id="rId10"/>
    <p:sldId id="289"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8" r:id="rId28"/>
    <p:sldId id="287" r:id="rId29"/>
    <p:sldId id="288" r:id="rId30"/>
    <p:sldId id="279" r:id="rId31"/>
    <p:sldId id="280" r:id="rId32"/>
    <p:sldId id="281" r:id="rId33"/>
    <p:sldId id="282" r:id="rId34"/>
    <p:sldId id="290" r:id="rId35"/>
    <p:sldId id="291" r:id="rId36"/>
    <p:sldId id="292" r:id="rId37"/>
    <p:sldId id="293" r:id="rId38"/>
    <p:sldId id="294" r:id="rId39"/>
    <p:sldId id="295" r:id="rId40"/>
    <p:sldId id="299" r:id="rId41"/>
    <p:sldId id="300" r:id="rId42"/>
    <p:sldId id="301" r:id="rId43"/>
    <p:sldId id="296" r:id="rId44"/>
    <p:sldId id="298" r:id="rId45"/>
    <p:sldId id="297"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9" d="100"/>
          <a:sy n="69" d="100"/>
        </p:scale>
        <p:origin x="8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0F027B-209B-40B4-B0E0-B25FED3720F3}" type="datetimeFigureOut">
              <a:rPr lang="en-US" smtClean="0"/>
              <a:t>5/11/2018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FF0CF0-3651-49AB-AB02-0D64B5487C3F}" type="slidenum">
              <a:rPr lang="en-US" smtClean="0"/>
              <a:t>‹#›</a:t>
            </a:fld>
            <a:endParaRPr lang="en-US"/>
          </a:p>
        </p:txBody>
      </p:sp>
    </p:spTree>
    <p:extLst>
      <p:ext uri="{BB962C8B-B14F-4D97-AF65-F5344CB8AC3E}">
        <p14:creationId xmlns:p14="http://schemas.microsoft.com/office/powerpoint/2010/main" val="38554832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73130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421744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13801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239836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314639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247909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40623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2636210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294979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247992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D65C1E0-DEEF-4D22-99D6-8C1F3F1E1FF9}" type="datetimeFigureOut">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AF0881-AB87-44F7-BBA8-96A44C8C3CB3}" type="slidenum">
              <a:rPr lang="en-US" smtClean="0"/>
              <a:t>‹#›</a:t>
            </a:fld>
            <a:endParaRPr lang="en-US" dirty="0"/>
          </a:p>
        </p:txBody>
      </p:sp>
    </p:spTree>
    <p:extLst>
      <p:ext uri="{BB962C8B-B14F-4D97-AF65-F5344CB8AC3E}">
        <p14:creationId xmlns:p14="http://schemas.microsoft.com/office/powerpoint/2010/main" val="9700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5C1E0-DEEF-4D22-99D6-8C1F3F1E1FF9}" type="datetimeFigureOut">
              <a:rPr lang="en-US" smtClean="0"/>
              <a:t>5/11/2018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F0881-AB87-44F7-BBA8-96A44C8C3CB3}" type="slidenum">
              <a:rPr lang="en-US" smtClean="0"/>
              <a:t>‹#›</a:t>
            </a:fld>
            <a:endParaRPr lang="en-US" dirty="0"/>
          </a:p>
        </p:txBody>
      </p:sp>
    </p:spTree>
    <p:extLst>
      <p:ext uri="{BB962C8B-B14F-4D97-AF65-F5344CB8AC3E}">
        <p14:creationId xmlns:p14="http://schemas.microsoft.com/office/powerpoint/2010/main" val="17542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Schlieffan Plan</a:t>
            </a:r>
            <a:endParaRPr lang="en-US" dirty="0"/>
          </a:p>
        </p:txBody>
      </p:sp>
      <p:sp>
        <p:nvSpPr>
          <p:cNvPr id="5" name="Content Placeholder 4"/>
          <p:cNvSpPr>
            <a:spLocks noGrp="1"/>
          </p:cNvSpPr>
          <p:nvPr>
            <p:ph idx="1"/>
          </p:nvPr>
        </p:nvSpPr>
        <p:spPr/>
        <p:txBody>
          <a:bodyPr/>
          <a:lstStyle/>
          <a:p>
            <a:r>
              <a:rPr lang="en-US" dirty="0"/>
              <a:t>Attack plan by </a:t>
            </a:r>
            <a:r>
              <a:rPr lang="en-US" dirty="0" smtClean="0"/>
              <a:t>Germans--lightning </a:t>
            </a:r>
            <a:r>
              <a:rPr lang="en-US" dirty="0"/>
              <a:t>quick attack against France. Proposed to go through Belgium then attack France, Belgium resisted, other countries took up their aid, long fight, used trench warfare.</a:t>
            </a:r>
          </a:p>
        </p:txBody>
      </p:sp>
    </p:spTree>
    <p:extLst>
      <p:ext uri="{BB962C8B-B14F-4D97-AF65-F5344CB8AC3E}">
        <p14:creationId xmlns:p14="http://schemas.microsoft.com/office/powerpoint/2010/main" val="235902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Gave workers control over local governments; took Russia out of the war; allowed peasants to keep the land they took in the chaos of the revolution</a:t>
            </a:r>
            <a:r>
              <a:rPr lang="en-US" sz="2200" dirty="0" smtClean="0"/>
              <a:t>; led a civil war against the “Whites”; formed the USSR in 1922  </a:t>
            </a:r>
            <a:endParaRPr lang="en-US" sz="2200" dirty="0"/>
          </a:p>
        </p:txBody>
      </p:sp>
      <p:sp>
        <p:nvSpPr>
          <p:cNvPr id="3" name="Content Placeholder 2"/>
          <p:cNvSpPr>
            <a:spLocks noGrp="1"/>
          </p:cNvSpPr>
          <p:nvPr>
            <p:ph idx="1"/>
          </p:nvPr>
        </p:nvSpPr>
        <p:spPr/>
        <p:txBody>
          <a:bodyPr/>
          <a:lstStyle/>
          <a:p>
            <a:r>
              <a:rPr lang="en-US" dirty="0" smtClean="0"/>
              <a:t>What are some things the Bolsheviks did while in power?</a:t>
            </a:r>
            <a:endParaRPr lang="en-US" dirty="0"/>
          </a:p>
        </p:txBody>
      </p:sp>
    </p:spTree>
    <p:extLst>
      <p:ext uri="{BB962C8B-B14F-4D97-AF65-F5344CB8AC3E}">
        <p14:creationId xmlns:p14="http://schemas.microsoft.com/office/powerpoint/2010/main" val="46670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Nicholas I</a:t>
            </a:r>
            <a:endParaRPr lang="en-US" dirty="0"/>
          </a:p>
        </p:txBody>
      </p:sp>
      <p:sp>
        <p:nvSpPr>
          <p:cNvPr id="3" name="Content Placeholder 2"/>
          <p:cNvSpPr>
            <a:spLocks noGrp="1"/>
          </p:cNvSpPr>
          <p:nvPr>
            <p:ph idx="1"/>
          </p:nvPr>
        </p:nvSpPr>
        <p:spPr/>
        <p:txBody>
          <a:bodyPr/>
          <a:lstStyle/>
          <a:p>
            <a:r>
              <a:rPr lang="en-US" dirty="0"/>
              <a:t>Louis XVI esque ruler of Russia whose lack of leadership skills resulted in the rise of </a:t>
            </a:r>
            <a:r>
              <a:rPr lang="en-US" dirty="0" smtClean="0"/>
              <a:t>communism (he and his family were removed and replaced by a provisional government in the February, 1917 Revolution)</a:t>
            </a:r>
            <a:endParaRPr lang="en-US" dirty="0"/>
          </a:p>
        </p:txBody>
      </p:sp>
    </p:spTree>
    <p:extLst>
      <p:ext uri="{BB962C8B-B14F-4D97-AF65-F5344CB8AC3E}">
        <p14:creationId xmlns:p14="http://schemas.microsoft.com/office/powerpoint/2010/main" val="4000939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Trotsky</a:t>
            </a:r>
            <a:endParaRPr lang="en-US" dirty="0"/>
          </a:p>
        </p:txBody>
      </p:sp>
      <p:sp>
        <p:nvSpPr>
          <p:cNvPr id="4" name="Rectangle 1"/>
          <p:cNvSpPr>
            <a:spLocks noGrp="1" noChangeArrowheads="1"/>
          </p:cNvSpPr>
          <p:nvPr>
            <p:ph idx="1"/>
          </p:nvPr>
        </p:nvSpPr>
        <p:spPr bwMode="auto">
          <a:xfrm>
            <a:off x="838200" y="1825625"/>
            <a:ext cx="10515600"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2D3639"/>
                </a:solidFill>
                <a:effectLst/>
                <a:latin typeface="hurme_no2-webfont"/>
              </a:rPr>
              <a:t>Russian revolutionary and Communist theorist who helped Lenin and built up the army (Stalin had him killed after Lenin died). </a:t>
            </a:r>
            <a:endParaRPr kumimoji="0" lang="en-US" altLang="en-US" sz="4800" b="0" i="0" u="none" strike="noStrike" cap="none" normalizeH="0" baseline="0" dirty="0" smtClean="0">
              <a:ln>
                <a:noFill/>
              </a:ln>
              <a:solidFill>
                <a:srgbClr val="455358"/>
              </a:solidFill>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455358"/>
                </a:solidFill>
                <a:effectLst/>
                <a:latin typeface="hurme_no2-webfont"/>
              </a:rPr>
              <a:t/>
            </a:r>
            <a:br>
              <a:rPr kumimoji="0" lang="en-US" altLang="en-US" sz="4800" b="0" i="0" u="none" strike="noStrike" cap="none" normalizeH="0" baseline="0" dirty="0" smtClean="0">
                <a:ln>
                  <a:noFill/>
                </a:ln>
                <a:solidFill>
                  <a:srgbClr val="455358"/>
                </a:solidFill>
                <a:effectLst/>
                <a:latin typeface="hurme_no2-webfont"/>
              </a:rPr>
            </a:br>
            <a:endParaRPr kumimoji="0" lang="en-US" altLang="en-US" sz="4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573470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Rasputin</a:t>
            </a:r>
            <a:endParaRPr lang="en-US" dirty="0"/>
          </a:p>
        </p:txBody>
      </p:sp>
      <p:sp>
        <p:nvSpPr>
          <p:cNvPr id="3" name="Content Placeholder 2"/>
          <p:cNvSpPr>
            <a:spLocks noGrp="1"/>
          </p:cNvSpPr>
          <p:nvPr>
            <p:ph idx="1"/>
          </p:nvPr>
        </p:nvSpPr>
        <p:spPr/>
        <p:txBody>
          <a:bodyPr/>
          <a:lstStyle/>
          <a:p>
            <a:r>
              <a:rPr lang="en-US" dirty="0"/>
              <a:t>Self-proclaimed holy man who claimed to heal the sick and have prophecy. He had much influence over Tsarina Alexandra and she often went to him for advise on political issues. He was believed to be having a sexual affair with Tsarina Alexandra and was assassinated by three members of the higher aristocracy; Tsarina Alexandra was very distraught and depressed due to his death.</a:t>
            </a:r>
          </a:p>
        </p:txBody>
      </p:sp>
    </p:spTree>
    <p:extLst>
      <p:ext uri="{BB962C8B-B14F-4D97-AF65-F5344CB8AC3E}">
        <p14:creationId xmlns:p14="http://schemas.microsoft.com/office/powerpoint/2010/main" val="353939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Brest Litovsk</a:t>
            </a:r>
            <a:endParaRPr lang="en-US" dirty="0"/>
          </a:p>
        </p:txBody>
      </p:sp>
      <p:sp>
        <p:nvSpPr>
          <p:cNvPr id="3" name="Content Placeholder 2"/>
          <p:cNvSpPr>
            <a:spLocks noGrp="1"/>
          </p:cNvSpPr>
          <p:nvPr>
            <p:ph idx="1"/>
          </p:nvPr>
        </p:nvSpPr>
        <p:spPr/>
        <p:txBody>
          <a:bodyPr/>
          <a:lstStyle/>
          <a:p>
            <a:r>
              <a:rPr lang="en-US" dirty="0"/>
              <a:t>treaty in which Russia lost substantial territory to the Germans. This ended Russian participation in the war.</a:t>
            </a:r>
          </a:p>
        </p:txBody>
      </p:sp>
    </p:spTree>
    <p:extLst>
      <p:ext uri="{BB962C8B-B14F-4D97-AF65-F5344CB8AC3E}">
        <p14:creationId xmlns:p14="http://schemas.microsoft.com/office/powerpoint/2010/main" val="40328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League of Nations</a:t>
            </a:r>
            <a:endParaRPr lang="en-US" dirty="0"/>
          </a:p>
        </p:txBody>
      </p:sp>
      <p:sp>
        <p:nvSpPr>
          <p:cNvPr id="3" name="Content Placeholder 2"/>
          <p:cNvSpPr>
            <a:spLocks noGrp="1"/>
          </p:cNvSpPr>
          <p:nvPr>
            <p:ph idx="1"/>
          </p:nvPr>
        </p:nvSpPr>
        <p:spPr/>
        <p:txBody>
          <a:bodyPr/>
          <a:lstStyle/>
          <a:p>
            <a:r>
              <a:rPr lang="en-US" dirty="0"/>
              <a:t>an international organization formed in 1920 to promote cooperation and peace among </a:t>
            </a:r>
            <a:r>
              <a:rPr lang="en-US" dirty="0" smtClean="0"/>
              <a:t>nations—it had no teeth</a:t>
            </a:r>
            <a:endParaRPr lang="en-US" dirty="0"/>
          </a:p>
        </p:txBody>
      </p:sp>
    </p:spTree>
    <p:extLst>
      <p:ext uri="{BB962C8B-B14F-4D97-AF65-F5344CB8AC3E}">
        <p14:creationId xmlns:p14="http://schemas.microsoft.com/office/powerpoint/2010/main" val="183860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February/March Revolution</a:t>
            </a:r>
            <a:endParaRPr lang="en-US" dirty="0"/>
          </a:p>
        </p:txBody>
      </p:sp>
      <p:sp>
        <p:nvSpPr>
          <p:cNvPr id="3" name="Content Placeholder 2"/>
          <p:cNvSpPr>
            <a:spLocks noGrp="1"/>
          </p:cNvSpPr>
          <p:nvPr>
            <p:ph idx="1"/>
          </p:nvPr>
        </p:nvSpPr>
        <p:spPr/>
        <p:txBody>
          <a:bodyPr/>
          <a:lstStyle/>
          <a:p>
            <a:r>
              <a:rPr lang="en-US" dirty="0"/>
              <a:t>As a result of this revolution the Romanov dynasty was removed from power after 300 years of autocratic rule and replaced with the provisional government led by Alexander </a:t>
            </a:r>
            <a:r>
              <a:rPr lang="en-US" dirty="0" smtClean="0"/>
              <a:t>Kerensky</a:t>
            </a:r>
            <a:endParaRPr lang="en-US" dirty="0"/>
          </a:p>
        </p:txBody>
      </p:sp>
    </p:spTree>
    <p:extLst>
      <p:ext uri="{BB962C8B-B14F-4D97-AF65-F5344CB8AC3E}">
        <p14:creationId xmlns:p14="http://schemas.microsoft.com/office/powerpoint/2010/main" val="2425051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Revolution of 1917</a:t>
            </a:r>
            <a:endParaRPr lang="en-US" dirty="0"/>
          </a:p>
        </p:txBody>
      </p:sp>
      <p:sp>
        <p:nvSpPr>
          <p:cNvPr id="3" name="Content Placeholder 2"/>
          <p:cNvSpPr>
            <a:spLocks noGrp="1"/>
          </p:cNvSpPr>
          <p:nvPr>
            <p:ph idx="1"/>
          </p:nvPr>
        </p:nvSpPr>
        <p:spPr/>
        <p:txBody>
          <a:bodyPr/>
          <a:lstStyle/>
          <a:p>
            <a:r>
              <a:rPr lang="en-US" dirty="0" smtClean="0"/>
              <a:t>The </a:t>
            </a:r>
            <a:r>
              <a:rPr lang="en-US" dirty="0"/>
              <a:t>coup d'etat by the Bolsheviks under Lenin in November 1917 that led to a period of civil war which ended in victory for the Bolsheviks in 1922</a:t>
            </a:r>
          </a:p>
        </p:txBody>
      </p:sp>
    </p:spTree>
    <p:extLst>
      <p:ext uri="{BB962C8B-B14F-4D97-AF65-F5344CB8AC3E}">
        <p14:creationId xmlns:p14="http://schemas.microsoft.com/office/powerpoint/2010/main" val="2015945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Government</a:t>
            </a:r>
            <a:endParaRPr lang="en-US" dirty="0"/>
          </a:p>
        </p:txBody>
      </p:sp>
      <p:sp>
        <p:nvSpPr>
          <p:cNvPr id="3" name="Content Placeholder 2"/>
          <p:cNvSpPr>
            <a:spLocks noGrp="1"/>
          </p:cNvSpPr>
          <p:nvPr>
            <p:ph idx="1"/>
          </p:nvPr>
        </p:nvSpPr>
        <p:spPr/>
        <p:txBody>
          <a:bodyPr/>
          <a:lstStyle/>
          <a:p>
            <a:r>
              <a:rPr lang="en-US" dirty="0" smtClean="0"/>
              <a:t>Temporary </a:t>
            </a:r>
            <a:r>
              <a:rPr lang="en-US" dirty="0"/>
              <a:t>government put in place after the March Revolution led by Alexander </a:t>
            </a:r>
            <a:r>
              <a:rPr lang="en-US" dirty="0" smtClean="0"/>
              <a:t>Kerensky</a:t>
            </a:r>
            <a:endParaRPr lang="en-US" dirty="0"/>
          </a:p>
        </p:txBody>
      </p:sp>
    </p:spTree>
    <p:extLst>
      <p:ext uri="{BB962C8B-B14F-4D97-AF65-F5344CB8AC3E}">
        <p14:creationId xmlns:p14="http://schemas.microsoft.com/office/powerpoint/2010/main" val="1260347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toll in WWI</a:t>
            </a:r>
            <a:endParaRPr lang="en-US" dirty="0"/>
          </a:p>
        </p:txBody>
      </p:sp>
      <p:sp>
        <p:nvSpPr>
          <p:cNvPr id="4" name="Rectangle 1"/>
          <p:cNvSpPr>
            <a:spLocks noGrp="1" noChangeArrowheads="1"/>
          </p:cNvSpPr>
          <p:nvPr>
            <p:ph idx="1"/>
          </p:nvPr>
        </p:nvSpPr>
        <p:spPr bwMode="auto">
          <a:xfrm>
            <a:off x="838200" y="1825625"/>
            <a:ext cx="10515600" cy="32624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2D3639"/>
                </a:solidFill>
                <a:effectLst/>
                <a:latin typeface="hurme_no2-webfont"/>
              </a:rPr>
              <a:t>8-9 million through </a:t>
            </a:r>
            <a:r>
              <a:rPr lang="en-US" altLang="en-US" sz="4400" dirty="0">
                <a:solidFill>
                  <a:srgbClr val="2D3639"/>
                </a:solidFill>
                <a:latin typeface="hurme_no2-webfont"/>
              </a:rPr>
              <a:t>E</a:t>
            </a:r>
            <a:r>
              <a:rPr kumimoji="0" lang="en-US" altLang="en-US" sz="4400" b="0" i="0" u="none" strike="noStrike" cap="none" normalizeH="0" baseline="0" dirty="0" smtClean="0">
                <a:ln>
                  <a:noFill/>
                </a:ln>
                <a:solidFill>
                  <a:srgbClr val="2D3639"/>
                </a:solidFill>
                <a:effectLst/>
                <a:latin typeface="hurme_no2-webfont"/>
              </a:rPr>
              <a:t>urope (destroyed a generation of European men), 4 mill Russian, French and British soldiers. 2 mill Germans, 100,000 u's</a:t>
            </a:r>
            <a:endParaRPr kumimoji="0" lang="en-US" altLang="en-US" sz="4400" b="0" i="0" u="none" strike="noStrike" cap="none" normalizeH="0" baseline="0" dirty="0" smtClean="0">
              <a:ln>
                <a:noFill/>
              </a:ln>
              <a:solidFill>
                <a:srgbClr val="455358"/>
              </a:solidFill>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455358"/>
                </a:solidFill>
                <a:effectLst/>
                <a:latin typeface="hurme_no2-webfont"/>
              </a:rPr>
              <a:t/>
            </a:r>
            <a:br>
              <a:rPr kumimoji="0" lang="en-US" altLang="en-US" sz="1200" b="0" i="0" u="none" strike="noStrike" cap="none" normalizeH="0" baseline="0" dirty="0" smtClean="0">
                <a:ln>
                  <a:noFill/>
                </a:ln>
                <a:solidFill>
                  <a:srgbClr val="455358"/>
                </a:solidFill>
                <a:effectLst/>
                <a:latin typeface="hurme_no2-webfon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2538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1914-1918</a:t>
            </a:r>
            <a:endParaRPr lang="en-US" dirty="0"/>
          </a:p>
        </p:txBody>
      </p:sp>
      <p:sp>
        <p:nvSpPr>
          <p:cNvPr id="3" name="Content Placeholder 2"/>
          <p:cNvSpPr>
            <a:spLocks noGrp="1"/>
          </p:cNvSpPr>
          <p:nvPr>
            <p:ph idx="1"/>
          </p:nvPr>
        </p:nvSpPr>
        <p:spPr/>
        <p:txBody>
          <a:bodyPr/>
          <a:lstStyle/>
          <a:p>
            <a:r>
              <a:rPr lang="en-US" dirty="0" smtClean="0"/>
              <a:t>The years during which WWI took place</a:t>
            </a:r>
            <a:endParaRPr lang="en-US" dirty="0"/>
          </a:p>
        </p:txBody>
      </p:sp>
    </p:spTree>
    <p:extLst>
      <p:ext uri="{BB962C8B-B14F-4D97-AF65-F5344CB8AC3E}">
        <p14:creationId xmlns:p14="http://schemas.microsoft.com/office/powerpoint/2010/main" val="2820141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Black Hand</a:t>
            </a:r>
            <a:br>
              <a:rPr lang="en-US" dirty="0" smtClean="0"/>
            </a:br>
            <a:endParaRPr lang="en-US" dirty="0"/>
          </a:p>
        </p:txBody>
      </p:sp>
      <p:sp>
        <p:nvSpPr>
          <p:cNvPr id="3" name="Content Placeholder 2"/>
          <p:cNvSpPr>
            <a:spLocks noGrp="1"/>
          </p:cNvSpPr>
          <p:nvPr>
            <p:ph idx="1"/>
          </p:nvPr>
        </p:nvSpPr>
        <p:spPr/>
        <p:txBody>
          <a:bodyPr/>
          <a:lstStyle/>
          <a:p>
            <a:r>
              <a:rPr lang="en-US" dirty="0"/>
              <a:t>A Serbian terrorist organization dedicated to the creation of a pan-Slavic kingdom. Responsible for the assassination of Archduke Francis Ferdinand.</a:t>
            </a:r>
          </a:p>
        </p:txBody>
      </p:sp>
    </p:spTree>
    <p:extLst>
      <p:ext uri="{BB962C8B-B14F-4D97-AF65-F5344CB8AC3E}">
        <p14:creationId xmlns:p14="http://schemas.microsoft.com/office/powerpoint/2010/main" val="2132071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of Versailles</a:t>
            </a:r>
            <a:endParaRPr lang="en-US" dirty="0"/>
          </a:p>
        </p:txBody>
      </p:sp>
      <p:sp>
        <p:nvSpPr>
          <p:cNvPr id="4" name="Rectangle 1"/>
          <p:cNvSpPr>
            <a:spLocks noGrp="1" noChangeArrowheads="1"/>
          </p:cNvSpPr>
          <p:nvPr>
            <p:ph idx="1"/>
          </p:nvPr>
        </p:nvSpPr>
        <p:spPr bwMode="auto">
          <a:xfrm>
            <a:off x="838200" y="1825625"/>
            <a:ext cx="10515600"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lang="en-US" altLang="en-US" sz="3200" dirty="0">
                <a:solidFill>
                  <a:srgbClr val="2D3639"/>
                </a:solidFill>
                <a:latin typeface="hurme_no2-webfont"/>
              </a:rPr>
              <a:t>T</a:t>
            </a:r>
            <a:r>
              <a:rPr kumimoji="0" lang="en-US" altLang="en-US" sz="3200" b="0" i="0" u="none" strike="noStrike" cap="none" normalizeH="0" baseline="0" dirty="0" smtClean="0">
                <a:ln>
                  <a:noFill/>
                </a:ln>
                <a:solidFill>
                  <a:srgbClr val="2D3639"/>
                </a:solidFill>
                <a:effectLst/>
                <a:latin typeface="hurme_no2-webfont"/>
              </a:rPr>
              <a:t>reaty ending WWI and making a League of Nations. it also punished Germany by making them pay a lot and give up all their territories</a:t>
            </a:r>
            <a:endParaRPr kumimoji="0" lang="en-US" altLang="en-US" sz="1200" b="0" i="0" u="none" strike="noStrike" cap="none" normalizeH="0" baseline="0" dirty="0" smtClean="0">
              <a:ln>
                <a:noFill/>
              </a:ln>
              <a:solidFill>
                <a:srgbClr val="455358"/>
              </a:solidFill>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455358"/>
                </a:solidFill>
                <a:effectLst/>
                <a:latin typeface="hurme_no2-webfont"/>
              </a:rPr>
              <a:t/>
            </a:r>
            <a:br>
              <a:rPr kumimoji="0" lang="en-US" altLang="en-US" sz="1200" b="0" i="0" u="none" strike="noStrike" cap="none" normalizeH="0" baseline="0" dirty="0" smtClean="0">
                <a:ln>
                  <a:noFill/>
                </a:ln>
                <a:solidFill>
                  <a:srgbClr val="455358"/>
                </a:solidFill>
                <a:effectLst/>
                <a:latin typeface="hurme_no2-webfon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0264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Archduke Franz Ferdinand</a:t>
            </a:r>
            <a:endParaRPr lang="en-US" dirty="0"/>
          </a:p>
        </p:txBody>
      </p:sp>
      <p:sp>
        <p:nvSpPr>
          <p:cNvPr id="3" name="Content Placeholder 2"/>
          <p:cNvSpPr>
            <a:spLocks noGrp="1"/>
          </p:cNvSpPr>
          <p:nvPr>
            <p:ph idx="1"/>
          </p:nvPr>
        </p:nvSpPr>
        <p:spPr/>
        <p:txBody>
          <a:bodyPr/>
          <a:lstStyle/>
          <a:p>
            <a:r>
              <a:rPr lang="en-US" dirty="0" smtClean="0"/>
              <a:t>Heir </a:t>
            </a:r>
            <a:r>
              <a:rPr lang="en-US" dirty="0"/>
              <a:t>to the throne of Austria Hungary; assassinated by Gavrilo Princip, a </a:t>
            </a:r>
            <a:r>
              <a:rPr lang="en-US" dirty="0" smtClean="0"/>
              <a:t>Bosnian Serb</a:t>
            </a:r>
            <a:r>
              <a:rPr lang="en-US" dirty="0"/>
              <a:t>.; sparked WWI</a:t>
            </a:r>
          </a:p>
        </p:txBody>
      </p:sp>
    </p:spTree>
    <p:extLst>
      <p:ext uri="{BB962C8B-B14F-4D97-AF65-F5344CB8AC3E}">
        <p14:creationId xmlns:p14="http://schemas.microsoft.com/office/powerpoint/2010/main" val="2482332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14 Points</a:t>
            </a:r>
            <a:endParaRPr lang="en-US" dirty="0"/>
          </a:p>
        </p:txBody>
      </p:sp>
      <p:sp>
        <p:nvSpPr>
          <p:cNvPr id="4" name="Rectangle 1"/>
          <p:cNvSpPr>
            <a:spLocks noGrp="1" noChangeArrowheads="1"/>
          </p:cNvSpPr>
          <p:nvPr>
            <p:ph idx="1"/>
          </p:nvPr>
        </p:nvSpPr>
        <p:spPr bwMode="auto">
          <a:xfrm>
            <a:off x="838200" y="1825625"/>
            <a:ext cx="11828879" cy="36009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2D3639"/>
                </a:solidFill>
                <a:effectLst/>
                <a:latin typeface="Arial" panose="020B0604020202020204" pitchFamily="34" charset="0"/>
              </a:rPr>
              <a:t>An idea of Woodrow Wilson's, these were intended to maintain peace in the world, </a:t>
            </a:r>
          </a:p>
          <a:p>
            <a:pPr marL="0" lvl="0" indent="0" fontAlgn="t">
              <a:lnSpc>
                <a:spcPct val="100000"/>
              </a:lnSpc>
              <a:buNone/>
            </a:pPr>
            <a:r>
              <a:rPr lang="en-US" altLang="en-US" sz="1800" dirty="0">
                <a:solidFill>
                  <a:srgbClr val="2D3639"/>
                </a:solidFill>
              </a:rPr>
              <a:t>in addition to making the world a safe place for democracy. They are:1. Open peace negotiations and treaties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2</a:t>
            </a:r>
            <a:r>
              <a:rPr lang="en-US" altLang="en-US" sz="1800" dirty="0">
                <a:solidFill>
                  <a:srgbClr val="2D3639"/>
                </a:solidFill>
              </a:rPr>
              <a:t>. Freedom of the seas for all nations 3. Free trade between nations 4. Reduction of a nation's arms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5</a:t>
            </a:r>
            <a:r>
              <a:rPr lang="en-US" altLang="en-US" sz="1800" dirty="0">
                <a:solidFill>
                  <a:srgbClr val="2D3639"/>
                </a:solidFill>
              </a:rPr>
              <a:t>. Self determination for people controlled by colonial powers 6. Return of Russian territories to Russia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7</a:t>
            </a:r>
            <a:r>
              <a:rPr lang="en-US" altLang="en-US" sz="1800" dirty="0">
                <a:solidFill>
                  <a:srgbClr val="2D3639"/>
                </a:solidFill>
              </a:rPr>
              <a:t>. Return of Belgium as an independent nation 8. Return of seized French territory to the French (Alsace-Lorraine</a:t>
            </a:r>
            <a:r>
              <a:rPr lang="en-US" altLang="en-US" sz="1800" dirty="0" smtClean="0">
                <a:solidFill>
                  <a:srgbClr val="2D3639"/>
                </a:solidFill>
              </a:rPr>
              <a:t>)</a:t>
            </a:r>
          </a:p>
          <a:p>
            <a:pPr marL="0" lvl="0" indent="0" fontAlgn="t">
              <a:lnSpc>
                <a:spcPct val="100000"/>
              </a:lnSpc>
              <a:buNone/>
            </a:pPr>
            <a:r>
              <a:rPr lang="en-US" altLang="en-US" sz="1800" dirty="0" smtClean="0">
                <a:solidFill>
                  <a:srgbClr val="2D3639"/>
                </a:solidFill>
              </a:rPr>
              <a:t> </a:t>
            </a:r>
            <a:r>
              <a:rPr lang="en-US" altLang="en-US" sz="1800" dirty="0">
                <a:solidFill>
                  <a:srgbClr val="2D3639"/>
                </a:solidFill>
              </a:rPr>
              <a:t>9. Readjustment of the Italian border 10. Self determination to the peoples of Austria-Hungary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11</a:t>
            </a:r>
            <a:r>
              <a:rPr lang="en-US" altLang="en-US" sz="1800" dirty="0">
                <a:solidFill>
                  <a:srgbClr val="2D3639"/>
                </a:solidFill>
              </a:rPr>
              <a:t>. Self determination to the peoples of Romania, Serbia, Montenegro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12</a:t>
            </a:r>
            <a:r>
              <a:rPr lang="en-US" altLang="en-US" sz="1800" dirty="0">
                <a:solidFill>
                  <a:srgbClr val="2D3639"/>
                </a:solidFill>
              </a:rPr>
              <a:t>. Self determination to the peoples of Turkey 13. An independent </a:t>
            </a:r>
            <a:r>
              <a:rPr lang="en-US" altLang="en-US" sz="1800" dirty="0" smtClean="0">
                <a:solidFill>
                  <a:srgbClr val="2D3639"/>
                </a:solidFill>
              </a:rPr>
              <a:t>Poland</a:t>
            </a:r>
          </a:p>
          <a:p>
            <a:pPr marL="0" lvl="0" indent="0" fontAlgn="t">
              <a:lnSpc>
                <a:spcPct val="100000"/>
              </a:lnSpc>
              <a:buNone/>
            </a:pPr>
            <a:r>
              <a:rPr lang="en-US" altLang="en-US" sz="1800" dirty="0" smtClean="0">
                <a:solidFill>
                  <a:srgbClr val="2D3639"/>
                </a:solidFill>
              </a:rPr>
              <a:t>14</a:t>
            </a:r>
            <a:r>
              <a:rPr lang="en-US" altLang="en-US" sz="1800" dirty="0">
                <a:solidFill>
                  <a:srgbClr val="2D3639"/>
                </a:solidFill>
              </a:rPr>
              <a:t>. A formation of an organization of nations for the purpose of guaranteeing political independence and </a:t>
            </a:r>
            <a:endParaRPr lang="en-US" altLang="en-US" sz="1800" dirty="0" smtClean="0">
              <a:solidFill>
                <a:srgbClr val="2D3639"/>
              </a:solidFill>
            </a:endParaRPr>
          </a:p>
          <a:p>
            <a:pPr marL="0" lvl="0" indent="0" fontAlgn="t">
              <a:lnSpc>
                <a:spcPct val="100000"/>
              </a:lnSpc>
              <a:buNone/>
            </a:pPr>
            <a:r>
              <a:rPr lang="en-US" altLang="en-US" sz="1800" dirty="0" smtClean="0">
                <a:solidFill>
                  <a:srgbClr val="2D3639"/>
                </a:solidFill>
              </a:rPr>
              <a:t>territorial </a:t>
            </a:r>
            <a:r>
              <a:rPr lang="en-US" altLang="en-US" sz="1800" dirty="0">
                <a:solidFill>
                  <a:srgbClr val="2D3639"/>
                </a:solidFill>
              </a:rPr>
              <a:t>integrity (League of Nations)</a:t>
            </a:r>
            <a:endParaRPr lang="en-US" altLang="en-US" sz="1800" dirty="0"/>
          </a:p>
          <a:p>
            <a:pPr marL="0" lvl="0" indent="0">
              <a:lnSpc>
                <a:spcPct val="100000"/>
              </a:lnSpc>
              <a:buNone/>
            </a:pPr>
            <a:r>
              <a:rPr kumimoji="0" lang="en-US" altLang="en-US" sz="1200" b="0" i="0" u="none" strike="noStrike" cap="none" normalizeH="0" baseline="0" dirty="0" smtClean="0">
                <a:ln>
                  <a:noFill/>
                </a:ln>
                <a:solidFill>
                  <a:srgbClr val="455358"/>
                </a:solidFill>
                <a:effectLst/>
                <a:latin typeface="hurme_no2-webfont"/>
              </a:rPr>
              <a:t/>
            </a:r>
            <a:br>
              <a:rPr kumimoji="0" lang="en-US" altLang="en-US" sz="1200" b="0" i="0" u="none" strike="noStrike" cap="none" normalizeH="0" baseline="0" dirty="0" smtClean="0">
                <a:ln>
                  <a:noFill/>
                </a:ln>
                <a:solidFill>
                  <a:srgbClr val="455358"/>
                </a:solidFill>
                <a:effectLst/>
                <a:latin typeface="hurme_no2-webfont"/>
              </a:rPr>
            </a:br>
            <a:endParaRPr lang="en-US" altLang="en-US" sz="1800" dirty="0"/>
          </a:p>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0643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Balkan Wars</a:t>
            </a:r>
            <a:endParaRPr lang="en-US" dirty="0"/>
          </a:p>
        </p:txBody>
      </p:sp>
      <p:sp>
        <p:nvSpPr>
          <p:cNvPr id="3" name="Content Placeholder 2"/>
          <p:cNvSpPr>
            <a:spLocks noGrp="1"/>
          </p:cNvSpPr>
          <p:nvPr>
            <p:ph idx="1"/>
          </p:nvPr>
        </p:nvSpPr>
        <p:spPr/>
        <p:txBody>
          <a:bodyPr/>
          <a:lstStyle/>
          <a:p>
            <a:r>
              <a:rPr lang="en-US" dirty="0"/>
              <a:t>Serbia, Greece, Bulgaria took Macedonia from the Ottomans in 1912. Serbia then fought Bulgaria in the second Balkan War in 1913 Austria intervened to stop the war.</a:t>
            </a:r>
          </a:p>
        </p:txBody>
      </p:sp>
    </p:spTree>
    <p:extLst>
      <p:ext uri="{BB962C8B-B14F-4D97-AF65-F5344CB8AC3E}">
        <p14:creationId xmlns:p14="http://schemas.microsoft.com/office/powerpoint/2010/main" val="3414490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Balfour Declaration</a:t>
            </a:r>
            <a:endParaRPr lang="en-US" dirty="0"/>
          </a:p>
        </p:txBody>
      </p:sp>
      <p:sp>
        <p:nvSpPr>
          <p:cNvPr id="3" name="Content Placeholder 2"/>
          <p:cNvSpPr>
            <a:spLocks noGrp="1"/>
          </p:cNvSpPr>
          <p:nvPr>
            <p:ph idx="1"/>
          </p:nvPr>
        </p:nvSpPr>
        <p:spPr/>
        <p:txBody>
          <a:bodyPr/>
          <a:lstStyle/>
          <a:p>
            <a:r>
              <a:rPr lang="en-US" dirty="0"/>
              <a:t>Promised Allied support of Jewish homeland.</a:t>
            </a:r>
          </a:p>
        </p:txBody>
      </p:sp>
    </p:spTree>
    <p:extLst>
      <p:ext uri="{BB962C8B-B14F-4D97-AF65-F5344CB8AC3E}">
        <p14:creationId xmlns:p14="http://schemas.microsoft.com/office/powerpoint/2010/main" val="2221788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Bloody Sunday</a:t>
            </a:r>
            <a:endParaRPr lang="en-US" dirty="0"/>
          </a:p>
        </p:txBody>
      </p:sp>
      <p:sp>
        <p:nvSpPr>
          <p:cNvPr id="3" name="Content Placeholder 2"/>
          <p:cNvSpPr>
            <a:spLocks noGrp="1"/>
          </p:cNvSpPr>
          <p:nvPr>
            <p:ph idx="1"/>
          </p:nvPr>
        </p:nvSpPr>
        <p:spPr/>
        <p:txBody>
          <a:bodyPr/>
          <a:lstStyle/>
          <a:p>
            <a:r>
              <a:rPr lang="en-US" dirty="0"/>
              <a:t>1905, peaceful protest to Czar Nicholas II palace, led by Father Gapon, fired on by palace guards, 100s died</a:t>
            </a:r>
          </a:p>
        </p:txBody>
      </p:sp>
    </p:spTree>
    <p:extLst>
      <p:ext uri="{BB962C8B-B14F-4D97-AF65-F5344CB8AC3E}">
        <p14:creationId xmlns:p14="http://schemas.microsoft.com/office/powerpoint/2010/main" val="2712005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 (New Economic Policy)</a:t>
            </a:r>
            <a:endParaRPr lang="en-US" dirty="0"/>
          </a:p>
        </p:txBody>
      </p:sp>
      <p:sp>
        <p:nvSpPr>
          <p:cNvPr id="4" name="Rectangle 1"/>
          <p:cNvSpPr>
            <a:spLocks noGrp="1" noChangeArrowheads="1"/>
          </p:cNvSpPr>
          <p:nvPr>
            <p:ph idx="1"/>
          </p:nvPr>
        </p:nvSpPr>
        <p:spPr bwMode="auto">
          <a:xfrm>
            <a:off x="838200" y="1825625"/>
            <a:ext cx="10515600"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rgbClr val="2D3639"/>
                </a:solidFill>
                <a:effectLst/>
                <a:latin typeface="hurme_no2-webfont"/>
              </a:rPr>
              <a:t>Policy proclaimed by Vladimir Lenin in 1924 to encourage the revival of the Soviet economy by allowing small private enterprises. Joseph Stalin ended this in 1928 and replaced it with a series of Five-Year Plans.</a:t>
            </a:r>
            <a:endParaRPr kumimoji="0" lang="en-US" altLang="en-US" sz="3600" b="0" i="0" u="none" strike="noStrike" cap="none" normalizeH="0" baseline="0" dirty="0" smtClean="0">
              <a:ln>
                <a:noFill/>
              </a:ln>
              <a:solidFill>
                <a:srgbClr val="455358"/>
              </a:solidFill>
              <a:effectLst/>
              <a:latin typeface="hurme_no2-webfon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455358"/>
                </a:solidFill>
                <a:effectLst/>
                <a:latin typeface="hurme_no2-webfont"/>
              </a:rPr>
              <a:t/>
            </a:r>
            <a:br>
              <a:rPr kumimoji="0" lang="en-US" altLang="en-US" sz="1200" b="0" i="0" u="none" strike="noStrike" cap="none" normalizeH="0" baseline="0" dirty="0" smtClean="0">
                <a:ln>
                  <a:noFill/>
                </a:ln>
                <a:solidFill>
                  <a:srgbClr val="455358"/>
                </a:solidFill>
                <a:effectLst/>
                <a:latin typeface="hurme_no2-webfon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9484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Mensheviks</a:t>
            </a:r>
            <a:endParaRPr lang="en-US" dirty="0"/>
          </a:p>
        </p:txBody>
      </p:sp>
      <p:sp>
        <p:nvSpPr>
          <p:cNvPr id="3" name="Content Placeholder 2"/>
          <p:cNvSpPr>
            <a:spLocks noGrp="1"/>
          </p:cNvSpPr>
          <p:nvPr>
            <p:ph idx="1"/>
          </p:nvPr>
        </p:nvSpPr>
        <p:spPr/>
        <p:txBody>
          <a:bodyPr/>
          <a:lstStyle/>
          <a:p>
            <a:r>
              <a:rPr lang="en-US" dirty="0" smtClean="0"/>
              <a:t>Which Russian Marxist group disagreed with the Bolsheviks—they wanted a revolution with more mass participation rather than a revolution led my intellectual elites. They wanted a more democratic party. </a:t>
            </a:r>
            <a:endParaRPr lang="en-US" dirty="0"/>
          </a:p>
        </p:txBody>
      </p:sp>
    </p:spTree>
    <p:extLst>
      <p:ext uri="{BB962C8B-B14F-4D97-AF65-F5344CB8AC3E}">
        <p14:creationId xmlns:p14="http://schemas.microsoft.com/office/powerpoint/2010/main" val="207794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Kornilov</a:t>
            </a:r>
            <a:endParaRPr lang="en-US" dirty="0"/>
          </a:p>
        </p:txBody>
      </p:sp>
      <p:sp>
        <p:nvSpPr>
          <p:cNvPr id="3" name="Content Placeholder 2"/>
          <p:cNvSpPr>
            <a:spLocks noGrp="1"/>
          </p:cNvSpPr>
          <p:nvPr>
            <p:ph idx="1"/>
          </p:nvPr>
        </p:nvSpPr>
        <p:spPr/>
        <p:txBody>
          <a:bodyPr/>
          <a:lstStyle/>
          <a:p>
            <a:r>
              <a:rPr lang="en-US" dirty="0" smtClean="0"/>
              <a:t>Who led a feeble coup against the Russian provisional government in July, 1917 that failed? His move emboldened the Bolsheviks to overthrow the government in October, 1917. </a:t>
            </a:r>
            <a:endParaRPr lang="en-US" dirty="0"/>
          </a:p>
        </p:txBody>
      </p:sp>
    </p:spTree>
    <p:extLst>
      <p:ext uri="{BB962C8B-B14F-4D97-AF65-F5344CB8AC3E}">
        <p14:creationId xmlns:p14="http://schemas.microsoft.com/office/powerpoint/2010/main" val="2746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Provisional Government</a:t>
            </a:r>
            <a:endParaRPr lang="en-US" dirty="0"/>
          </a:p>
        </p:txBody>
      </p:sp>
      <p:sp>
        <p:nvSpPr>
          <p:cNvPr id="3" name="Content Placeholder 2"/>
          <p:cNvSpPr>
            <a:spLocks noGrp="1"/>
          </p:cNvSpPr>
          <p:nvPr>
            <p:ph idx="1"/>
          </p:nvPr>
        </p:nvSpPr>
        <p:spPr/>
        <p:txBody>
          <a:bodyPr/>
          <a:lstStyle/>
          <a:p>
            <a:r>
              <a:rPr lang="en-US" dirty="0" smtClean="0"/>
              <a:t>This Russian government established equality before the law; freedom of religion, speech, and assembly; and the right of unions to strike.</a:t>
            </a:r>
          </a:p>
          <a:p>
            <a:r>
              <a:rPr lang="en-US" dirty="0" smtClean="0"/>
              <a:t>It was hugely unpopular because it refused to take Russia out of WWI</a:t>
            </a:r>
            <a:endParaRPr lang="en-US" dirty="0"/>
          </a:p>
        </p:txBody>
      </p:sp>
    </p:spTree>
    <p:extLst>
      <p:ext uri="{BB962C8B-B14F-4D97-AF65-F5344CB8AC3E}">
        <p14:creationId xmlns:p14="http://schemas.microsoft.com/office/powerpoint/2010/main" val="612280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Year Plan</a:t>
            </a:r>
            <a:endParaRPr lang="en-US" dirty="0"/>
          </a:p>
        </p:txBody>
      </p:sp>
      <p:sp>
        <p:nvSpPr>
          <p:cNvPr id="3" name="Content Placeholder 2"/>
          <p:cNvSpPr>
            <a:spLocks noGrp="1"/>
          </p:cNvSpPr>
          <p:nvPr>
            <p:ph idx="1"/>
          </p:nvPr>
        </p:nvSpPr>
        <p:spPr/>
        <p:txBody>
          <a:bodyPr/>
          <a:lstStyle/>
          <a:p>
            <a:r>
              <a:rPr lang="en-US" dirty="0"/>
              <a:t>Stalin's economic policy to rebuild the Soviet economy after WWI. tried to improve heavy industry and improve farm output, but resulted in famine.</a:t>
            </a:r>
          </a:p>
        </p:txBody>
      </p:sp>
    </p:spTree>
    <p:extLst>
      <p:ext uri="{BB962C8B-B14F-4D97-AF65-F5344CB8AC3E}">
        <p14:creationId xmlns:p14="http://schemas.microsoft.com/office/powerpoint/2010/main" val="3737419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and Second Balkan Wars</a:t>
            </a:r>
            <a:endParaRPr lang="en-US" dirty="0"/>
          </a:p>
        </p:txBody>
      </p:sp>
      <p:sp>
        <p:nvSpPr>
          <p:cNvPr id="3" name="Content Placeholder 2"/>
          <p:cNvSpPr>
            <a:spLocks noGrp="1"/>
          </p:cNvSpPr>
          <p:nvPr>
            <p:ph idx="1"/>
          </p:nvPr>
        </p:nvSpPr>
        <p:spPr/>
        <p:txBody>
          <a:bodyPr/>
          <a:lstStyle/>
          <a:p>
            <a:r>
              <a:rPr lang="en-US" dirty="0" smtClean="0"/>
              <a:t>These started when areas in the Balkans wanted their independence from the Ottomans. In the second of these conflicts, Serbia and Bulgaria jockeyed for power and Austria prevented Serbia from gaining port access in Albania. </a:t>
            </a:r>
            <a:endParaRPr lang="en-US" dirty="0"/>
          </a:p>
        </p:txBody>
      </p:sp>
    </p:spTree>
    <p:extLst>
      <p:ext uri="{BB962C8B-B14F-4D97-AF65-F5344CB8AC3E}">
        <p14:creationId xmlns:p14="http://schemas.microsoft.com/office/powerpoint/2010/main" val="3076255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Triple Entente</a:t>
            </a:r>
            <a:endParaRPr lang="en-US" dirty="0"/>
          </a:p>
        </p:txBody>
      </p:sp>
      <p:sp>
        <p:nvSpPr>
          <p:cNvPr id="3" name="Content Placeholder 2"/>
          <p:cNvSpPr>
            <a:spLocks noGrp="1"/>
          </p:cNvSpPr>
          <p:nvPr>
            <p:ph idx="1"/>
          </p:nvPr>
        </p:nvSpPr>
        <p:spPr/>
        <p:txBody>
          <a:bodyPr/>
          <a:lstStyle/>
          <a:p>
            <a:r>
              <a:rPr lang="en-US" dirty="0" smtClean="0"/>
              <a:t>France, Russia, and Great Britain were part of this alliance during WWI</a:t>
            </a:r>
            <a:endParaRPr lang="en-US" dirty="0"/>
          </a:p>
        </p:txBody>
      </p:sp>
    </p:spTree>
    <p:extLst>
      <p:ext uri="{BB962C8B-B14F-4D97-AF65-F5344CB8AC3E}">
        <p14:creationId xmlns:p14="http://schemas.microsoft.com/office/powerpoint/2010/main" val="3496187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Quiet on the Western Front</a:t>
            </a:r>
            <a:endParaRPr lang="en-US" i="1" dirty="0"/>
          </a:p>
        </p:txBody>
      </p:sp>
      <p:sp>
        <p:nvSpPr>
          <p:cNvPr id="3" name="Content Placeholder 2"/>
          <p:cNvSpPr>
            <a:spLocks noGrp="1"/>
          </p:cNvSpPr>
          <p:nvPr>
            <p:ph idx="1"/>
          </p:nvPr>
        </p:nvSpPr>
        <p:spPr/>
        <p:txBody>
          <a:bodyPr/>
          <a:lstStyle/>
          <a:p>
            <a:r>
              <a:rPr lang="en-US" dirty="0" smtClean="0"/>
              <a:t>The title of Remarque’s book which detailed the horrors of WWI and the naïveté of those who thought war was glorious and heroic. </a:t>
            </a:r>
            <a:endParaRPr lang="en-US" dirty="0"/>
          </a:p>
        </p:txBody>
      </p:sp>
    </p:spTree>
    <p:extLst>
      <p:ext uri="{BB962C8B-B14F-4D97-AF65-F5344CB8AC3E}">
        <p14:creationId xmlns:p14="http://schemas.microsoft.com/office/powerpoint/2010/main" val="677504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Checka</a:t>
            </a:r>
            <a:endParaRPr lang="en-US" dirty="0"/>
          </a:p>
        </p:txBody>
      </p:sp>
      <p:sp>
        <p:nvSpPr>
          <p:cNvPr id="3" name="Content Placeholder 2"/>
          <p:cNvSpPr>
            <a:spLocks noGrp="1"/>
          </p:cNvSpPr>
          <p:nvPr>
            <p:ph idx="1"/>
          </p:nvPr>
        </p:nvSpPr>
        <p:spPr/>
        <p:txBody>
          <a:bodyPr/>
          <a:lstStyle/>
          <a:p>
            <a:r>
              <a:rPr lang="en-US" dirty="0" smtClean="0"/>
              <a:t>The name of the secret police under the Bolsheviks that was dedicated to suppressing counter-revolutionaries of all types (clergy, bourgeoisie, deserters from the Red Army, and political opponents)</a:t>
            </a:r>
            <a:endParaRPr lang="en-US" dirty="0"/>
          </a:p>
        </p:txBody>
      </p:sp>
    </p:spTree>
    <p:extLst>
      <p:ext uri="{BB962C8B-B14F-4D97-AF65-F5344CB8AC3E}">
        <p14:creationId xmlns:p14="http://schemas.microsoft.com/office/powerpoint/2010/main" val="2494189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Militarism; alliances; imperialism and industrialization; nationalism; the media and propaganda</a:t>
            </a:r>
            <a:endParaRPr lang="en-US" dirty="0"/>
          </a:p>
        </p:txBody>
      </p:sp>
      <p:sp>
        <p:nvSpPr>
          <p:cNvPr id="3" name="Content Placeholder 2"/>
          <p:cNvSpPr>
            <a:spLocks noGrp="1"/>
          </p:cNvSpPr>
          <p:nvPr>
            <p:ph idx="1"/>
          </p:nvPr>
        </p:nvSpPr>
        <p:spPr/>
        <p:txBody>
          <a:bodyPr/>
          <a:lstStyle/>
          <a:p>
            <a:r>
              <a:rPr lang="en-US" dirty="0" smtClean="0"/>
              <a:t>Some of the mail causes of WWI</a:t>
            </a:r>
            <a:endParaRPr lang="en-US" dirty="0"/>
          </a:p>
        </p:txBody>
      </p:sp>
    </p:spTree>
    <p:extLst>
      <p:ext uri="{BB962C8B-B14F-4D97-AF65-F5344CB8AC3E}">
        <p14:creationId xmlns:p14="http://schemas.microsoft.com/office/powerpoint/2010/main" val="7656386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Bismarck</a:t>
            </a:r>
            <a:endParaRPr lang="en-US" dirty="0"/>
          </a:p>
        </p:txBody>
      </p:sp>
      <p:sp>
        <p:nvSpPr>
          <p:cNvPr id="3" name="Content Placeholder 2"/>
          <p:cNvSpPr>
            <a:spLocks noGrp="1"/>
          </p:cNvSpPr>
          <p:nvPr>
            <p:ph idx="1"/>
          </p:nvPr>
        </p:nvSpPr>
        <p:spPr/>
        <p:txBody>
          <a:bodyPr/>
          <a:lstStyle/>
          <a:p>
            <a:r>
              <a:rPr lang="en-US" dirty="0" smtClean="0"/>
              <a:t>The guy who created many of the alliance systems that led to the outbreak of WWI</a:t>
            </a:r>
            <a:endParaRPr lang="en-US" dirty="0"/>
          </a:p>
        </p:txBody>
      </p:sp>
    </p:spTree>
    <p:extLst>
      <p:ext uri="{BB962C8B-B14F-4D97-AF65-F5344CB8AC3E}">
        <p14:creationId xmlns:p14="http://schemas.microsoft.com/office/powerpoint/2010/main" val="4052223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Triple Entente</a:t>
            </a:r>
            <a:endParaRPr lang="en-US" dirty="0"/>
          </a:p>
        </p:txBody>
      </p:sp>
      <p:sp>
        <p:nvSpPr>
          <p:cNvPr id="3" name="Content Placeholder 2"/>
          <p:cNvSpPr>
            <a:spLocks noGrp="1"/>
          </p:cNvSpPr>
          <p:nvPr>
            <p:ph idx="1"/>
          </p:nvPr>
        </p:nvSpPr>
        <p:spPr/>
        <p:txBody>
          <a:bodyPr/>
          <a:lstStyle/>
          <a:p>
            <a:r>
              <a:rPr lang="en-US" dirty="0" smtClean="0"/>
              <a:t>Which alliance (prior to WWI) was signed by Britain, Russia, and France?</a:t>
            </a:r>
            <a:endParaRPr lang="en-US" dirty="0"/>
          </a:p>
        </p:txBody>
      </p:sp>
    </p:spTree>
    <p:extLst>
      <p:ext uri="{BB962C8B-B14F-4D97-AF65-F5344CB8AC3E}">
        <p14:creationId xmlns:p14="http://schemas.microsoft.com/office/powerpoint/2010/main" val="1952593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Belgium</a:t>
            </a:r>
            <a:endParaRPr lang="en-US" dirty="0"/>
          </a:p>
        </p:txBody>
      </p:sp>
      <p:sp>
        <p:nvSpPr>
          <p:cNvPr id="3" name="Content Placeholder 2"/>
          <p:cNvSpPr>
            <a:spLocks noGrp="1"/>
          </p:cNvSpPr>
          <p:nvPr>
            <p:ph idx="1"/>
          </p:nvPr>
        </p:nvSpPr>
        <p:spPr/>
        <p:txBody>
          <a:bodyPr/>
          <a:lstStyle/>
          <a:p>
            <a:r>
              <a:rPr lang="en-US" dirty="0" smtClean="0"/>
              <a:t>When German armies invaded this country, Britain declared war. </a:t>
            </a:r>
            <a:endParaRPr lang="en-US" dirty="0"/>
          </a:p>
        </p:txBody>
      </p:sp>
    </p:spTree>
    <p:extLst>
      <p:ext uri="{BB962C8B-B14F-4D97-AF65-F5344CB8AC3E}">
        <p14:creationId xmlns:p14="http://schemas.microsoft.com/office/powerpoint/2010/main" val="1375273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Mass conscription; command economies; civilians are targets; suspended freedom of the press; women in the workforce</a:t>
            </a:r>
            <a:endParaRPr lang="en-US" dirty="0"/>
          </a:p>
        </p:txBody>
      </p:sp>
      <p:sp>
        <p:nvSpPr>
          <p:cNvPr id="3" name="Content Placeholder 2"/>
          <p:cNvSpPr>
            <a:spLocks noGrp="1"/>
          </p:cNvSpPr>
          <p:nvPr>
            <p:ph idx="1"/>
          </p:nvPr>
        </p:nvSpPr>
        <p:spPr/>
        <p:txBody>
          <a:bodyPr/>
          <a:lstStyle/>
          <a:p>
            <a:r>
              <a:rPr lang="en-US" dirty="0" smtClean="0"/>
              <a:t>In what ways was WWI a Total War?</a:t>
            </a:r>
            <a:endParaRPr lang="en-US" dirty="0"/>
          </a:p>
        </p:txBody>
      </p:sp>
    </p:spTree>
    <p:extLst>
      <p:ext uri="{BB962C8B-B14F-4D97-AF65-F5344CB8AC3E}">
        <p14:creationId xmlns:p14="http://schemas.microsoft.com/office/powerpoint/2010/main" val="60269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Petrograd Soviet</a:t>
            </a:r>
            <a:endParaRPr lang="en-US" dirty="0"/>
          </a:p>
        </p:txBody>
      </p:sp>
      <p:sp>
        <p:nvSpPr>
          <p:cNvPr id="3" name="Content Placeholder 2"/>
          <p:cNvSpPr>
            <a:spLocks noGrp="1"/>
          </p:cNvSpPr>
          <p:nvPr>
            <p:ph idx="1"/>
          </p:nvPr>
        </p:nvSpPr>
        <p:spPr/>
        <p:txBody>
          <a:bodyPr/>
          <a:lstStyle/>
          <a:p>
            <a:r>
              <a:rPr lang="en-US" dirty="0" smtClean="0"/>
              <a:t>With which group did the Russian Provisional government have to lead? It issued radical orders and weakened the Provisional Government</a:t>
            </a:r>
            <a:endParaRPr lang="en-US" dirty="0"/>
          </a:p>
        </p:txBody>
      </p:sp>
    </p:spTree>
    <p:extLst>
      <p:ext uri="{BB962C8B-B14F-4D97-AF65-F5344CB8AC3E}">
        <p14:creationId xmlns:p14="http://schemas.microsoft.com/office/powerpoint/2010/main" val="396136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 Germany, and Italy</a:t>
            </a:r>
            <a:endParaRPr lang="en-US" dirty="0"/>
          </a:p>
        </p:txBody>
      </p:sp>
      <p:sp>
        <p:nvSpPr>
          <p:cNvPr id="3" name="Content Placeholder 2"/>
          <p:cNvSpPr>
            <a:spLocks noGrp="1"/>
          </p:cNvSpPr>
          <p:nvPr>
            <p:ph idx="1"/>
          </p:nvPr>
        </p:nvSpPr>
        <p:spPr/>
        <p:txBody>
          <a:bodyPr/>
          <a:lstStyle/>
          <a:p>
            <a:r>
              <a:rPr lang="en-US" dirty="0" smtClean="0"/>
              <a:t>Who were the Central Powers?</a:t>
            </a:r>
            <a:endParaRPr lang="en-US" dirty="0"/>
          </a:p>
        </p:txBody>
      </p:sp>
    </p:spTree>
    <p:extLst>
      <p:ext uri="{BB962C8B-B14F-4D97-AF65-F5344CB8AC3E}">
        <p14:creationId xmlns:p14="http://schemas.microsoft.com/office/powerpoint/2010/main" val="41354997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 (from central to allies)</a:t>
            </a:r>
            <a:endParaRPr lang="en-US" dirty="0"/>
          </a:p>
        </p:txBody>
      </p:sp>
      <p:sp>
        <p:nvSpPr>
          <p:cNvPr id="3" name="Content Placeholder 2"/>
          <p:cNvSpPr>
            <a:spLocks noGrp="1"/>
          </p:cNvSpPr>
          <p:nvPr>
            <p:ph idx="1"/>
          </p:nvPr>
        </p:nvSpPr>
        <p:spPr/>
        <p:txBody>
          <a:bodyPr/>
          <a:lstStyle/>
          <a:p>
            <a:r>
              <a:rPr lang="en-US" dirty="0" smtClean="0"/>
              <a:t>Which country switched sides in the war?</a:t>
            </a:r>
            <a:endParaRPr lang="en-US" dirty="0"/>
          </a:p>
        </p:txBody>
      </p:sp>
    </p:spTree>
    <p:extLst>
      <p:ext uri="{BB962C8B-B14F-4D97-AF65-F5344CB8AC3E}">
        <p14:creationId xmlns:p14="http://schemas.microsoft.com/office/powerpoint/2010/main" val="28355615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Dictatorship</a:t>
            </a:r>
            <a:endParaRPr lang="en-US" dirty="0"/>
          </a:p>
        </p:txBody>
      </p:sp>
      <p:sp>
        <p:nvSpPr>
          <p:cNvPr id="3" name="Content Placeholder 2"/>
          <p:cNvSpPr>
            <a:spLocks noGrp="1"/>
          </p:cNvSpPr>
          <p:nvPr>
            <p:ph idx="1"/>
          </p:nvPr>
        </p:nvSpPr>
        <p:spPr/>
        <p:txBody>
          <a:bodyPr/>
          <a:lstStyle/>
          <a:p>
            <a:r>
              <a:rPr lang="en-US" dirty="0" smtClean="0"/>
              <a:t>Which type of government did Hindenburg and Ludendorff establish in Germany to lead the war effort?</a:t>
            </a:r>
            <a:endParaRPr lang="en-US" dirty="0"/>
          </a:p>
        </p:txBody>
      </p:sp>
    </p:spTree>
    <p:extLst>
      <p:ext uri="{BB962C8B-B14F-4D97-AF65-F5344CB8AC3E}">
        <p14:creationId xmlns:p14="http://schemas.microsoft.com/office/powerpoint/2010/main" val="29664138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Trench</a:t>
            </a:r>
            <a:endParaRPr lang="en-US" dirty="0"/>
          </a:p>
        </p:txBody>
      </p:sp>
      <p:sp>
        <p:nvSpPr>
          <p:cNvPr id="3" name="Content Placeholder 2"/>
          <p:cNvSpPr>
            <a:spLocks noGrp="1"/>
          </p:cNvSpPr>
          <p:nvPr>
            <p:ph idx="1"/>
          </p:nvPr>
        </p:nvSpPr>
        <p:spPr/>
        <p:txBody>
          <a:bodyPr/>
          <a:lstStyle/>
          <a:p>
            <a:r>
              <a:rPr lang="en-US" dirty="0" smtClean="0"/>
              <a:t>Which ineffective and outdated type of warfare was often used on the western front?</a:t>
            </a:r>
            <a:endParaRPr lang="en-US" dirty="0"/>
          </a:p>
        </p:txBody>
      </p:sp>
    </p:spTree>
    <p:extLst>
      <p:ext uri="{BB962C8B-B14F-4D97-AF65-F5344CB8AC3E}">
        <p14:creationId xmlns:p14="http://schemas.microsoft.com/office/powerpoint/2010/main" val="1619376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Italy, Germany, and Austria</a:t>
            </a:r>
            <a:endParaRPr lang="en-US" dirty="0"/>
          </a:p>
        </p:txBody>
      </p:sp>
      <p:sp>
        <p:nvSpPr>
          <p:cNvPr id="3" name="Content Placeholder 2"/>
          <p:cNvSpPr>
            <a:spLocks noGrp="1"/>
          </p:cNvSpPr>
          <p:nvPr>
            <p:ph idx="1"/>
          </p:nvPr>
        </p:nvSpPr>
        <p:spPr/>
        <p:txBody>
          <a:bodyPr/>
          <a:lstStyle/>
          <a:p>
            <a:r>
              <a:rPr lang="en-US" dirty="0" smtClean="0"/>
              <a:t>Which countries were part of the Triple Alliance before the war began?</a:t>
            </a:r>
            <a:endParaRPr lang="en-US" dirty="0"/>
          </a:p>
        </p:txBody>
      </p:sp>
    </p:spTree>
    <p:extLst>
      <p:ext uri="{BB962C8B-B14F-4D97-AF65-F5344CB8AC3E}">
        <p14:creationId xmlns:p14="http://schemas.microsoft.com/office/powerpoint/2010/main" val="3572064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a:t>
            </a:r>
            <a:endParaRPr lang="en-US" dirty="0"/>
          </a:p>
        </p:txBody>
      </p:sp>
      <p:sp>
        <p:nvSpPr>
          <p:cNvPr id="3" name="Content Placeholder 2"/>
          <p:cNvSpPr>
            <a:spLocks noGrp="1"/>
          </p:cNvSpPr>
          <p:nvPr>
            <p:ph idx="1"/>
          </p:nvPr>
        </p:nvSpPr>
        <p:spPr/>
        <p:txBody>
          <a:bodyPr/>
          <a:lstStyle/>
          <a:p>
            <a:r>
              <a:rPr lang="en-US" dirty="0" smtClean="0"/>
              <a:t>Which country exited the war early due to her own revolution?</a:t>
            </a:r>
            <a:endParaRPr lang="en-US" dirty="0"/>
          </a:p>
        </p:txBody>
      </p:sp>
    </p:spTree>
    <p:extLst>
      <p:ext uri="{BB962C8B-B14F-4D97-AF65-F5344CB8AC3E}">
        <p14:creationId xmlns:p14="http://schemas.microsoft.com/office/powerpoint/2010/main" val="2458810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Freedom of the seas; settle colonial claims; right to self determination in places like the Balkans</a:t>
            </a:r>
            <a:endParaRPr lang="en-US" dirty="0"/>
          </a:p>
        </p:txBody>
      </p:sp>
      <p:sp>
        <p:nvSpPr>
          <p:cNvPr id="3" name="Content Placeholder 2"/>
          <p:cNvSpPr>
            <a:spLocks noGrp="1"/>
          </p:cNvSpPr>
          <p:nvPr>
            <p:ph idx="1"/>
          </p:nvPr>
        </p:nvSpPr>
        <p:spPr/>
        <p:txBody>
          <a:bodyPr/>
          <a:lstStyle/>
          <a:p>
            <a:r>
              <a:rPr lang="en-US" dirty="0"/>
              <a:t>What were some of Woodrow Wilson’s 14 Points (which he wanted to use for post-war international relations)?</a:t>
            </a:r>
          </a:p>
        </p:txBody>
      </p:sp>
    </p:spTree>
    <p:extLst>
      <p:ext uri="{BB962C8B-B14F-4D97-AF65-F5344CB8AC3E}">
        <p14:creationId xmlns:p14="http://schemas.microsoft.com/office/powerpoint/2010/main" val="41886411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Reparations (132 billion) and the “War Guilt Clause”</a:t>
            </a:r>
            <a:endParaRPr lang="en-US" dirty="0"/>
          </a:p>
        </p:txBody>
      </p:sp>
      <p:sp>
        <p:nvSpPr>
          <p:cNvPr id="3" name="Content Placeholder 2"/>
          <p:cNvSpPr>
            <a:spLocks noGrp="1"/>
          </p:cNvSpPr>
          <p:nvPr>
            <p:ph idx="1"/>
          </p:nvPr>
        </p:nvSpPr>
        <p:spPr/>
        <p:txBody>
          <a:bodyPr/>
          <a:lstStyle/>
          <a:p>
            <a:r>
              <a:rPr lang="en-US" dirty="0" smtClean="0"/>
              <a:t>In what ways did the Treaty of Versailles punish Germany?</a:t>
            </a:r>
            <a:endParaRPr lang="en-US" dirty="0"/>
          </a:p>
        </p:txBody>
      </p:sp>
    </p:spTree>
    <p:extLst>
      <p:ext uri="{BB962C8B-B14F-4D97-AF65-F5344CB8AC3E}">
        <p14:creationId xmlns:p14="http://schemas.microsoft.com/office/powerpoint/2010/main" val="35599244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Women in the workforce; women granted the right to vote in Germany and Britain after the war; loosened sexual morality; role of labor unions increased; more equality; age of anxiety; ended political unity in nation states</a:t>
            </a:r>
            <a:endParaRPr lang="en-US" sz="2400" dirty="0"/>
          </a:p>
        </p:txBody>
      </p:sp>
      <p:sp>
        <p:nvSpPr>
          <p:cNvPr id="3" name="Content Placeholder 2"/>
          <p:cNvSpPr>
            <a:spLocks noGrp="1"/>
          </p:cNvSpPr>
          <p:nvPr>
            <p:ph idx="1"/>
          </p:nvPr>
        </p:nvSpPr>
        <p:spPr/>
        <p:txBody>
          <a:bodyPr/>
          <a:lstStyle/>
          <a:p>
            <a:r>
              <a:rPr lang="en-US" dirty="0" smtClean="0"/>
              <a:t>What social changes resulted from WWI?</a:t>
            </a:r>
            <a:endParaRPr lang="en-US" dirty="0"/>
          </a:p>
        </p:txBody>
      </p:sp>
    </p:spTree>
    <p:extLst>
      <p:ext uri="{BB962C8B-B14F-4D97-AF65-F5344CB8AC3E}">
        <p14:creationId xmlns:p14="http://schemas.microsoft.com/office/powerpoint/2010/main" val="19786668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Spartacist Uprising</a:t>
            </a:r>
            <a:endParaRPr lang="en-US" dirty="0"/>
          </a:p>
        </p:txBody>
      </p:sp>
      <p:sp>
        <p:nvSpPr>
          <p:cNvPr id="3" name="Content Placeholder 2"/>
          <p:cNvSpPr>
            <a:spLocks noGrp="1"/>
          </p:cNvSpPr>
          <p:nvPr>
            <p:ph idx="1"/>
          </p:nvPr>
        </p:nvSpPr>
        <p:spPr/>
        <p:txBody>
          <a:bodyPr/>
          <a:lstStyle/>
          <a:p>
            <a:r>
              <a:rPr lang="en-US" dirty="0" smtClean="0"/>
              <a:t>What was the name of the communist uprising in 1919 when Rosa Luxemburg and allies tried to overthrow the German government? Their attempts were crushed. </a:t>
            </a:r>
            <a:endParaRPr lang="en-US" dirty="0"/>
          </a:p>
        </p:txBody>
      </p:sp>
    </p:spTree>
    <p:extLst>
      <p:ext uri="{BB962C8B-B14F-4D97-AF65-F5344CB8AC3E}">
        <p14:creationId xmlns:p14="http://schemas.microsoft.com/office/powerpoint/2010/main" val="178631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Army Order #1</a:t>
            </a:r>
            <a:endParaRPr lang="en-US" dirty="0"/>
          </a:p>
        </p:txBody>
      </p:sp>
      <p:sp>
        <p:nvSpPr>
          <p:cNvPr id="3" name="Content Placeholder 2"/>
          <p:cNvSpPr>
            <a:spLocks noGrp="1"/>
          </p:cNvSpPr>
          <p:nvPr>
            <p:ph idx="1"/>
          </p:nvPr>
        </p:nvSpPr>
        <p:spPr/>
        <p:txBody>
          <a:bodyPr/>
          <a:lstStyle/>
          <a:p>
            <a:r>
              <a:rPr lang="en-US" dirty="0" smtClean="0"/>
              <a:t>This was issued in May, 1917—it stripped army officers of their authority and placed power in the hand of elected committees of common soldiers—this led to the collapse of army discipline</a:t>
            </a:r>
            <a:endParaRPr lang="en-US" dirty="0"/>
          </a:p>
        </p:txBody>
      </p:sp>
    </p:spTree>
    <p:extLst>
      <p:ext uri="{BB962C8B-B14F-4D97-AF65-F5344CB8AC3E}">
        <p14:creationId xmlns:p14="http://schemas.microsoft.com/office/powerpoint/2010/main" val="4097676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 (USA): Lloyd George (Britain); Clemenceau (France)</a:t>
            </a:r>
            <a:endParaRPr lang="en-US" dirty="0"/>
          </a:p>
        </p:txBody>
      </p:sp>
      <p:sp>
        <p:nvSpPr>
          <p:cNvPr id="3" name="Content Placeholder 2"/>
          <p:cNvSpPr>
            <a:spLocks noGrp="1"/>
          </p:cNvSpPr>
          <p:nvPr>
            <p:ph idx="1"/>
          </p:nvPr>
        </p:nvSpPr>
        <p:spPr/>
        <p:txBody>
          <a:bodyPr/>
          <a:lstStyle/>
          <a:p>
            <a:r>
              <a:rPr lang="en-US" dirty="0" smtClean="0"/>
              <a:t>Who were the “Big Three” at the Versailles Peace Agreement?</a:t>
            </a:r>
            <a:endParaRPr lang="en-US" dirty="0"/>
          </a:p>
        </p:txBody>
      </p:sp>
    </p:spTree>
    <p:extLst>
      <p:ext uri="{BB962C8B-B14F-4D97-AF65-F5344CB8AC3E}">
        <p14:creationId xmlns:p14="http://schemas.microsoft.com/office/powerpoint/2010/main" val="2389272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Which country was most supportive of punishing Germany at the end of WWI?</a:t>
            </a:r>
            <a:endParaRPr lang="en-US" dirty="0"/>
          </a:p>
        </p:txBody>
      </p:sp>
    </p:spTree>
    <p:extLst>
      <p:ext uri="{BB962C8B-B14F-4D97-AF65-F5344CB8AC3E}">
        <p14:creationId xmlns:p14="http://schemas.microsoft.com/office/powerpoint/2010/main" val="2818111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Austrian, German, and Ottoman</a:t>
            </a:r>
            <a:endParaRPr lang="en-US" dirty="0"/>
          </a:p>
        </p:txBody>
      </p:sp>
      <p:sp>
        <p:nvSpPr>
          <p:cNvPr id="3" name="Content Placeholder 2"/>
          <p:cNvSpPr>
            <a:spLocks noGrp="1"/>
          </p:cNvSpPr>
          <p:nvPr>
            <p:ph idx="1"/>
          </p:nvPr>
        </p:nvSpPr>
        <p:spPr/>
        <p:txBody>
          <a:bodyPr/>
          <a:lstStyle/>
          <a:p>
            <a:r>
              <a:rPr lang="en-US" dirty="0" smtClean="0"/>
              <a:t>Which empires fell at the end of WWI?</a:t>
            </a:r>
            <a:endParaRPr lang="en-US" dirty="0"/>
          </a:p>
        </p:txBody>
      </p:sp>
    </p:spTree>
    <p:extLst>
      <p:ext uri="{BB962C8B-B14F-4D97-AF65-F5344CB8AC3E}">
        <p14:creationId xmlns:p14="http://schemas.microsoft.com/office/powerpoint/2010/main" val="24426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Bolsheviks</a:t>
            </a:r>
            <a:endParaRPr lang="en-US" dirty="0"/>
          </a:p>
        </p:txBody>
      </p:sp>
      <p:sp>
        <p:nvSpPr>
          <p:cNvPr id="3" name="Content Placeholder 2"/>
          <p:cNvSpPr>
            <a:spLocks noGrp="1"/>
          </p:cNvSpPr>
          <p:nvPr>
            <p:ph idx="1"/>
          </p:nvPr>
        </p:nvSpPr>
        <p:spPr/>
        <p:txBody>
          <a:bodyPr/>
          <a:lstStyle/>
          <a:p>
            <a:r>
              <a:rPr lang="en-US" dirty="0"/>
              <a:t>Led by Vladimir Lenin it was the Russian communist party that took over the Russian </a:t>
            </a:r>
            <a:r>
              <a:rPr lang="en-US" dirty="0" smtClean="0"/>
              <a:t>government </a:t>
            </a:r>
            <a:r>
              <a:rPr lang="en-US" dirty="0"/>
              <a:t>during WWI</a:t>
            </a:r>
          </a:p>
        </p:txBody>
      </p:sp>
    </p:spTree>
    <p:extLst>
      <p:ext uri="{BB962C8B-B14F-4D97-AF65-F5344CB8AC3E}">
        <p14:creationId xmlns:p14="http://schemas.microsoft.com/office/powerpoint/2010/main" val="42575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Lusitania</a:t>
            </a:r>
            <a:endParaRPr lang="en-US" dirty="0"/>
          </a:p>
        </p:txBody>
      </p:sp>
      <p:sp>
        <p:nvSpPr>
          <p:cNvPr id="3" name="Content Placeholder 2"/>
          <p:cNvSpPr>
            <a:spLocks noGrp="1"/>
          </p:cNvSpPr>
          <p:nvPr>
            <p:ph idx="1"/>
          </p:nvPr>
        </p:nvSpPr>
        <p:spPr/>
        <p:txBody>
          <a:bodyPr/>
          <a:lstStyle/>
          <a:p>
            <a:r>
              <a:rPr lang="en-US" dirty="0"/>
              <a:t>American boat that was sunk by the German U-boats; made America consider entering WWI</a:t>
            </a:r>
          </a:p>
        </p:txBody>
      </p:sp>
    </p:spTree>
    <p:extLst>
      <p:ext uri="{BB962C8B-B14F-4D97-AF65-F5344CB8AC3E}">
        <p14:creationId xmlns:p14="http://schemas.microsoft.com/office/powerpoint/2010/main" val="341427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Lloyd George</a:t>
            </a:r>
            <a:endParaRPr lang="en-US" dirty="0"/>
          </a:p>
        </p:txBody>
      </p:sp>
      <p:sp>
        <p:nvSpPr>
          <p:cNvPr id="3" name="Content Placeholder 2"/>
          <p:cNvSpPr>
            <a:spLocks noGrp="1"/>
          </p:cNvSpPr>
          <p:nvPr>
            <p:ph idx="1"/>
          </p:nvPr>
        </p:nvSpPr>
        <p:spPr/>
        <p:txBody>
          <a:bodyPr/>
          <a:lstStyle/>
          <a:p>
            <a:r>
              <a:rPr lang="en-US" dirty="0"/>
              <a:t>He was the British representative at the Paris Peace Conference in 1919. He pushed for a revenge-based treaty at Versailles, hampering the 14 points.</a:t>
            </a:r>
          </a:p>
        </p:txBody>
      </p:sp>
    </p:spTree>
    <p:extLst>
      <p:ext uri="{BB962C8B-B14F-4D97-AF65-F5344CB8AC3E}">
        <p14:creationId xmlns:p14="http://schemas.microsoft.com/office/powerpoint/2010/main" val="2054791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Clemenceau</a:t>
            </a:r>
            <a:endParaRPr lang="en-US" dirty="0"/>
          </a:p>
        </p:txBody>
      </p:sp>
      <p:sp>
        <p:nvSpPr>
          <p:cNvPr id="3" name="Content Placeholder 2"/>
          <p:cNvSpPr>
            <a:spLocks noGrp="1"/>
          </p:cNvSpPr>
          <p:nvPr>
            <p:ph idx="1"/>
          </p:nvPr>
        </p:nvSpPr>
        <p:spPr/>
        <p:txBody>
          <a:bodyPr/>
          <a:lstStyle/>
          <a:p>
            <a:r>
              <a:rPr lang="en-US" dirty="0"/>
              <a:t>He was the French representative at the Paris Peace Conference in 1919. He pushed for a revenge-based treaty at Versailles, hampering the 14 points.</a:t>
            </a:r>
          </a:p>
        </p:txBody>
      </p:sp>
    </p:spTree>
    <p:extLst>
      <p:ext uri="{BB962C8B-B14F-4D97-AF65-F5344CB8AC3E}">
        <p14:creationId xmlns:p14="http://schemas.microsoft.com/office/powerpoint/2010/main" val="3796401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1536</Words>
  <Application>Microsoft Office PowerPoint</Application>
  <PresentationFormat>Widescreen</PresentationFormat>
  <Paragraphs>119</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hurme_no2-webfont</vt:lpstr>
      <vt:lpstr>Office Theme</vt:lpstr>
      <vt:lpstr>Schlieffan Plan</vt:lpstr>
      <vt:lpstr>1914-1918</vt:lpstr>
      <vt:lpstr>Provisional Government</vt:lpstr>
      <vt:lpstr>The Petrograd Soviet</vt:lpstr>
      <vt:lpstr>Army Order #1</vt:lpstr>
      <vt:lpstr>Bolsheviks</vt:lpstr>
      <vt:lpstr>Lusitania</vt:lpstr>
      <vt:lpstr>David Lloyd George</vt:lpstr>
      <vt:lpstr>Clemenceau</vt:lpstr>
      <vt:lpstr>Gave workers control over local governments; took Russia out of the war; allowed peasants to keep the land they took in the chaos of the revolution; led a civil war against the “Whites”; formed the USSR in 1922  </vt:lpstr>
      <vt:lpstr>Nicholas I</vt:lpstr>
      <vt:lpstr>Trotsky</vt:lpstr>
      <vt:lpstr>Rasputin</vt:lpstr>
      <vt:lpstr>Brest Litovsk</vt:lpstr>
      <vt:lpstr>League of Nations</vt:lpstr>
      <vt:lpstr>February/March Revolution</vt:lpstr>
      <vt:lpstr>October Revolution of 1917</vt:lpstr>
      <vt:lpstr>Provisional Government</vt:lpstr>
      <vt:lpstr>Death toll in WWI</vt:lpstr>
      <vt:lpstr>The Black Hand </vt:lpstr>
      <vt:lpstr>Treaty of Versailles</vt:lpstr>
      <vt:lpstr>Archduke Franz Ferdinand</vt:lpstr>
      <vt:lpstr>The 14 Points</vt:lpstr>
      <vt:lpstr>Balkan Wars</vt:lpstr>
      <vt:lpstr>Balfour Declaration</vt:lpstr>
      <vt:lpstr>Bloody Sunday</vt:lpstr>
      <vt:lpstr>NEP (New Economic Policy)</vt:lpstr>
      <vt:lpstr>Mensheviks</vt:lpstr>
      <vt:lpstr>Kornilov</vt:lpstr>
      <vt:lpstr>Five Year Plan</vt:lpstr>
      <vt:lpstr>The First and Second Balkan Wars</vt:lpstr>
      <vt:lpstr>The Triple Entente</vt:lpstr>
      <vt:lpstr>All Quiet on the Western Front</vt:lpstr>
      <vt:lpstr>Checka</vt:lpstr>
      <vt:lpstr>Militarism; alliances; imperialism and industrialization; nationalism; the media and propaganda</vt:lpstr>
      <vt:lpstr>Bismarck</vt:lpstr>
      <vt:lpstr>Triple Entente</vt:lpstr>
      <vt:lpstr>Belgium</vt:lpstr>
      <vt:lpstr>Mass conscription; command economies; civilians are targets; suspended freedom of the press; women in the workforce</vt:lpstr>
      <vt:lpstr>Austria, Germany, and Italy</vt:lpstr>
      <vt:lpstr>Italy (from central to allies)</vt:lpstr>
      <vt:lpstr>Military Dictatorship</vt:lpstr>
      <vt:lpstr>Trench</vt:lpstr>
      <vt:lpstr>Italy, Germany, and Austria</vt:lpstr>
      <vt:lpstr>Russia</vt:lpstr>
      <vt:lpstr>Freedom of the seas; settle colonial claims; right to self determination in places like the Balkans</vt:lpstr>
      <vt:lpstr>Reparations (132 billion) and the “War Guilt Clause”</vt:lpstr>
      <vt:lpstr>Women in the workforce; women granted the right to vote in Germany and Britain after the war; loosened sexual morality; role of labor unions increased; more equality; age of anxiety; ended political unity in nation states</vt:lpstr>
      <vt:lpstr>The Spartacist Uprising</vt:lpstr>
      <vt:lpstr>Wilson (USA): Lloyd George (Britain); Clemenceau (France)</vt:lpstr>
      <vt:lpstr>France</vt:lpstr>
      <vt:lpstr>Russian, Austrian, German, and Ottoman</vt:lpstr>
    </vt:vector>
  </TitlesOfParts>
  <Company>Weber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Schlieffan Plan</dc:title>
  <dc:creator>Diana Bass</dc:creator>
  <cp:lastModifiedBy>Diana Bass</cp:lastModifiedBy>
  <cp:revision>19</cp:revision>
  <cp:lastPrinted>2018-05-11T13:46:03Z</cp:lastPrinted>
  <dcterms:created xsi:type="dcterms:W3CDTF">2018-05-08T20:32:54Z</dcterms:created>
  <dcterms:modified xsi:type="dcterms:W3CDTF">2018-05-11T14:54:38Z</dcterms:modified>
</cp:coreProperties>
</file>