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D24D89E-3F6C-45D1-B2FB-667BDFD318A4}" type="datetimeFigureOut">
              <a:rPr lang="en-US" smtClean="0"/>
              <a:t>4/25/2015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E39872B-8DC5-4962-A2F1-C24DF8ABB64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4D89E-3F6C-45D1-B2FB-667BDFD318A4}" type="datetimeFigureOut">
              <a:rPr lang="en-US" smtClean="0"/>
              <a:t>4/25/2015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872B-8DC5-4962-A2F1-C24DF8ABB6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4D89E-3F6C-45D1-B2FB-667BDFD318A4}" type="datetimeFigureOut">
              <a:rPr lang="en-US" smtClean="0"/>
              <a:t>4/25/2015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872B-8DC5-4962-A2F1-C24DF8ABB6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4D89E-3F6C-45D1-B2FB-667BDFD318A4}" type="datetimeFigureOut">
              <a:rPr lang="en-US" smtClean="0"/>
              <a:t>4/25/2015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872B-8DC5-4962-A2F1-C24DF8ABB6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4D89E-3F6C-45D1-B2FB-667BDFD318A4}" type="datetimeFigureOut">
              <a:rPr lang="en-US" smtClean="0"/>
              <a:t>4/25/2015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872B-8DC5-4962-A2F1-C24DF8ABB6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4D89E-3F6C-45D1-B2FB-667BDFD318A4}" type="datetimeFigureOut">
              <a:rPr lang="en-US" smtClean="0"/>
              <a:t>4/25/2015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872B-8DC5-4962-A2F1-C24DF8ABB64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4D89E-3F6C-45D1-B2FB-667BDFD318A4}" type="datetimeFigureOut">
              <a:rPr lang="en-US" smtClean="0"/>
              <a:t>4/25/2015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872B-8DC5-4962-A2F1-C24DF8ABB6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4D89E-3F6C-45D1-B2FB-667BDFD318A4}" type="datetimeFigureOut">
              <a:rPr lang="en-US" smtClean="0"/>
              <a:t>4/25/2015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872B-8DC5-4962-A2F1-C24DF8ABB6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4D89E-3F6C-45D1-B2FB-667BDFD318A4}" type="datetimeFigureOut">
              <a:rPr lang="en-US" smtClean="0"/>
              <a:t>4/25/2015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872B-8DC5-4962-A2F1-C24DF8ABB6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4D89E-3F6C-45D1-B2FB-667BDFD318A4}" type="datetimeFigureOut">
              <a:rPr lang="en-US" smtClean="0"/>
              <a:t>4/25/2015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872B-8DC5-4962-A2F1-C24DF8ABB64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4D89E-3F6C-45D1-B2FB-667BDFD318A4}" type="datetimeFigureOut">
              <a:rPr lang="en-US" smtClean="0"/>
              <a:t>4/25/2015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872B-8DC5-4962-A2F1-C24DF8ABB6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D24D89E-3F6C-45D1-B2FB-667BDFD318A4}" type="datetimeFigureOut">
              <a:rPr lang="en-US" smtClean="0"/>
              <a:t>4/25/2015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E39872B-8DC5-4962-A2F1-C24DF8ABB64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35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and 17</a:t>
            </a:r>
            <a:r>
              <a:rPr lang="en-US" baseline="30000" dirty="0" smtClean="0"/>
              <a:t>th</a:t>
            </a:r>
            <a:r>
              <a:rPr lang="en-US" dirty="0" smtClean="0"/>
              <a:t> Centuries</a:t>
            </a:r>
            <a:br>
              <a:rPr lang="en-US" dirty="0" smtClean="0"/>
            </a:br>
            <a:r>
              <a:rPr lang="en-US" dirty="0" smtClean="0"/>
              <a:t>STATUS OF WOMEN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Protestant Reformation: women’s occupation is in the home</a:t>
            </a:r>
          </a:p>
          <a:p>
            <a:r>
              <a:rPr lang="en-US" dirty="0" smtClean="0"/>
              <a:t>Catholic orders for women grew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42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90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and 17</a:t>
            </a:r>
            <a:r>
              <a:rPr lang="en-US" baseline="30000" dirty="0" smtClean="0"/>
              <a:t>th</a:t>
            </a:r>
            <a:r>
              <a:rPr lang="en-US" dirty="0" smtClean="0"/>
              <a:t> Centuries</a:t>
            </a:r>
            <a:br>
              <a:rPr lang="en-US" dirty="0" smtClean="0"/>
            </a:br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Mostly for upper-classes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94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and 17</a:t>
            </a:r>
            <a:r>
              <a:rPr lang="en-US" baseline="30000" dirty="0" smtClean="0"/>
              <a:t>th</a:t>
            </a:r>
            <a:r>
              <a:rPr lang="en-US" dirty="0" smtClean="0"/>
              <a:t> Centuries</a:t>
            </a:r>
            <a:br>
              <a:rPr lang="en-US" dirty="0" smtClean="0"/>
            </a:br>
            <a:r>
              <a:rPr lang="en-US" dirty="0" smtClean="0"/>
              <a:t>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Protestant Reformation</a:t>
            </a:r>
          </a:p>
          <a:p>
            <a:r>
              <a:rPr lang="en-US" dirty="0" smtClean="0"/>
              <a:t>Catholic counter reformation</a:t>
            </a:r>
          </a:p>
          <a:p>
            <a:r>
              <a:rPr lang="en-US" dirty="0" smtClean="0"/>
              <a:t>Religious wars</a:t>
            </a:r>
          </a:p>
          <a:p>
            <a:r>
              <a:rPr lang="en-US" dirty="0" smtClean="0"/>
              <a:t>“New Monarchs” and Absolute Monarchs take control of national churches</a:t>
            </a:r>
          </a:p>
          <a:p>
            <a:r>
              <a:rPr lang="en-US" dirty="0" smtClean="0"/>
              <a:t>Major persecution of alleged witches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35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and 17</a:t>
            </a:r>
            <a:r>
              <a:rPr lang="en-US" baseline="30000" dirty="0" smtClean="0"/>
              <a:t>th</a:t>
            </a:r>
            <a:r>
              <a:rPr lang="en-US" dirty="0" smtClean="0"/>
              <a:t> Centuries</a:t>
            </a:r>
            <a:br>
              <a:rPr lang="en-US" dirty="0" smtClean="0"/>
            </a:br>
            <a:r>
              <a:rPr lang="en-US" dirty="0" smtClean="0"/>
              <a:t>NUTRITION AND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life expectancy (about 25 years)</a:t>
            </a:r>
          </a:p>
          <a:p>
            <a:r>
              <a:rPr lang="en-US" dirty="0" smtClean="0"/>
              <a:t>Price Revolution=less food consumption due to higher prices (until about 1650)</a:t>
            </a:r>
          </a:p>
          <a:p>
            <a:r>
              <a:rPr lang="en-US" dirty="0" smtClean="0"/>
              <a:t>Bread is staple food for poor classes</a:t>
            </a:r>
          </a:p>
          <a:p>
            <a:r>
              <a:rPr lang="en-US" dirty="0" smtClean="0"/>
              <a:t>Upper-classes eat large quantities of meat</a:t>
            </a:r>
          </a:p>
          <a:p>
            <a:r>
              <a:rPr lang="en-US" dirty="0" smtClean="0"/>
              <a:t>Smallpox and famines still ravaged parts of Europe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72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and 17</a:t>
            </a:r>
            <a:r>
              <a:rPr lang="en-US" baseline="30000" dirty="0" smtClean="0"/>
              <a:t>th</a:t>
            </a:r>
            <a:r>
              <a:rPr lang="en-US" dirty="0" smtClean="0"/>
              <a:t> Centuries</a:t>
            </a:r>
            <a:br>
              <a:rPr lang="en-US" dirty="0" smtClean="0"/>
            </a:br>
            <a:r>
              <a:rPr lang="en-US" dirty="0" smtClean="0"/>
              <a:t>SOCIAL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Population growth began in 16</a:t>
            </a:r>
            <a:r>
              <a:rPr lang="en-US" baseline="30000" dirty="0" smtClean="0"/>
              <a:t>th</a:t>
            </a:r>
            <a:r>
              <a:rPr lang="en-US" dirty="0" smtClean="0"/>
              <a:t> century until about 1650</a:t>
            </a:r>
          </a:p>
          <a:p>
            <a:r>
              <a:rPr lang="en-US" dirty="0" smtClean="0"/>
              <a:t>Cities grew faster than rural areas</a:t>
            </a:r>
          </a:p>
          <a:p>
            <a:r>
              <a:rPr lang="en-US" dirty="0" smtClean="0"/>
              <a:t>Two major hierarchies existed:</a:t>
            </a:r>
          </a:p>
          <a:p>
            <a:pPr lvl="1"/>
            <a:r>
              <a:rPr lang="en-US" dirty="0" smtClean="0"/>
              <a:t>Countryside: landlords, peasants, landless laborers</a:t>
            </a:r>
          </a:p>
          <a:p>
            <a:pPr lvl="1"/>
            <a:r>
              <a:rPr lang="en-US" dirty="0" smtClean="0"/>
              <a:t>Urban: Merchants, artisans, laborers</a:t>
            </a:r>
          </a:p>
          <a:p>
            <a:pPr lvl="2"/>
            <a:r>
              <a:rPr lang="en-US" dirty="0" smtClean="0"/>
              <a:t>Clergy, lawyers, teachers, and civil servants fit awkwardly in both hierarchies. 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638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and 17</a:t>
            </a:r>
            <a:r>
              <a:rPr lang="en-US" baseline="30000" dirty="0" smtClean="0"/>
              <a:t>th</a:t>
            </a:r>
            <a:r>
              <a:rPr lang="en-US" dirty="0" smtClean="0"/>
              <a:t> Centuries  </a:t>
            </a:r>
            <a:br>
              <a:rPr lang="en-US" dirty="0" smtClean="0"/>
            </a:br>
            <a:r>
              <a:rPr lang="en-US" dirty="0" smtClean="0"/>
              <a:t>SOCIAL STRUCTURES (Continued)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Advancement up the hierarchy possible through education</a:t>
            </a:r>
          </a:p>
          <a:p>
            <a:r>
              <a:rPr lang="en-US" dirty="0" smtClean="0"/>
              <a:t>Enclosure movement</a:t>
            </a:r>
          </a:p>
          <a:p>
            <a:r>
              <a:rPr lang="en-US" dirty="0" smtClean="0"/>
              <a:t>Putting out system</a:t>
            </a:r>
          </a:p>
          <a:p>
            <a:r>
              <a:rPr lang="en-US" dirty="0" smtClean="0"/>
              <a:t>Serfdom in eastern Europe </a:t>
            </a:r>
          </a:p>
        </p:txBody>
      </p:sp>
    </p:spTree>
    <p:extLst>
      <p:ext uri="{BB962C8B-B14F-4D97-AF65-F5344CB8AC3E}">
        <p14:creationId xmlns:p14="http://schemas.microsoft.com/office/powerpoint/2010/main" val="350061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and 17</a:t>
            </a:r>
            <a:r>
              <a:rPr lang="en-US" baseline="30000" dirty="0" smtClean="0"/>
              <a:t>th</a:t>
            </a:r>
            <a:r>
              <a:rPr lang="en-US" dirty="0" smtClean="0"/>
              <a:t> Century </a:t>
            </a:r>
            <a:br>
              <a:rPr lang="en-US" dirty="0" smtClean="0"/>
            </a:br>
            <a:r>
              <a:rPr lang="en-US" dirty="0" smtClean="0"/>
              <a:t>SLAVERY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African Slavery introduced </a:t>
            </a:r>
          </a:p>
          <a:p>
            <a:r>
              <a:rPr lang="en-US" dirty="0" smtClean="0"/>
              <a:t>Dramatic increase in slave trade in New World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45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br>
              <a:rPr lang="en-US" dirty="0" smtClean="0"/>
            </a:br>
            <a:r>
              <a:rPr lang="en-US" dirty="0" smtClean="0"/>
              <a:t>MARRIAGE AND FAMILY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Nuclear family</a:t>
            </a:r>
          </a:p>
          <a:p>
            <a:r>
              <a:rPr lang="en-US" dirty="0" smtClean="0"/>
              <a:t>Growth of cottage industry</a:t>
            </a:r>
          </a:p>
          <a:p>
            <a:r>
              <a:rPr lang="en-US" dirty="0" smtClean="0"/>
              <a:t>Marriage based more on romance</a:t>
            </a:r>
          </a:p>
          <a:p>
            <a:r>
              <a:rPr lang="en-US" dirty="0" smtClean="0"/>
              <a:t>Average age for marriage: late 20’s or later; takes longer for couple to be ready economically for marriage</a:t>
            </a:r>
          </a:p>
          <a:p>
            <a:r>
              <a:rPr lang="en-US" dirty="0" smtClean="0"/>
              <a:t>Many women don’t marry “spinsters”</a:t>
            </a:r>
          </a:p>
          <a:p>
            <a:r>
              <a:rPr lang="en-US" dirty="0" smtClean="0"/>
              <a:t>Illegitimate birth explosion: 1750-1850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17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Century </a:t>
            </a:r>
            <a:br>
              <a:rPr lang="en-US" dirty="0" smtClean="0"/>
            </a:br>
            <a:r>
              <a:rPr lang="en-US" dirty="0" smtClean="0"/>
              <a:t>MARRIAGE AND FAMILY (continued)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in infanticide</a:t>
            </a:r>
          </a:p>
          <a:p>
            <a:r>
              <a:rPr lang="en-US" dirty="0" smtClean="0"/>
              <a:t>Foundling hospitals created</a:t>
            </a:r>
          </a:p>
          <a:p>
            <a:r>
              <a:rPr lang="en-US" dirty="0" smtClean="0"/>
              <a:t>Young people increasingly worked away from home in the city </a:t>
            </a:r>
          </a:p>
          <a:p>
            <a:r>
              <a:rPr lang="en-US" dirty="0" smtClean="0"/>
              <a:t>“spare the rod, spoil the child.” </a:t>
            </a:r>
          </a:p>
          <a:p>
            <a:r>
              <a:rPr lang="en-US" dirty="0" smtClean="0"/>
              <a:t>Rise of humanitarianism (influenced by enlightenment)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15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Century </a:t>
            </a:r>
            <a:br>
              <a:rPr lang="en-US" dirty="0" smtClean="0"/>
            </a:br>
            <a:r>
              <a:rPr lang="en-US" dirty="0" smtClean="0"/>
              <a:t>STATUS OF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Protestant women still expected to manage the home</a:t>
            </a:r>
          </a:p>
          <a:p>
            <a:r>
              <a:rPr lang="en-US" dirty="0" smtClean="0"/>
              <a:t>Upper-class catholic women had self-development options in religious orders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16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Late Middle Ages</a:t>
            </a:r>
            <a:br>
              <a:rPr lang="en-US" dirty="0" smtClean="0"/>
            </a:br>
            <a:r>
              <a:rPr lang="en-US" dirty="0" smtClean="0"/>
              <a:t>MARRIAGE AND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33600"/>
            <a:ext cx="677731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Nuclear Family</a:t>
            </a:r>
          </a:p>
          <a:p>
            <a:r>
              <a:rPr lang="en-US" dirty="0" smtClean="0"/>
              <a:t>Divorce nonexistent</a:t>
            </a:r>
          </a:p>
          <a:p>
            <a:r>
              <a:rPr lang="en-US" dirty="0" smtClean="0"/>
              <a:t>Marriages arranged for economic reasons</a:t>
            </a:r>
          </a:p>
          <a:p>
            <a:r>
              <a:rPr lang="en-US" dirty="0" smtClean="0"/>
              <a:t>Prostitution in urban areas</a:t>
            </a:r>
          </a:p>
          <a:p>
            <a:r>
              <a:rPr lang="en-US" dirty="0" smtClean="0"/>
              <a:t>Avg. age for men; mid-late 20s</a:t>
            </a:r>
          </a:p>
          <a:p>
            <a:r>
              <a:rPr lang="en-US" dirty="0" smtClean="0"/>
              <a:t>Church encourage cult of paternal care</a:t>
            </a:r>
          </a:p>
          <a:p>
            <a:r>
              <a:rPr lang="en-US" dirty="0" smtClean="0"/>
              <a:t>Many couples did not observe church regulations on marriage</a:t>
            </a:r>
          </a:p>
          <a:p>
            <a:r>
              <a:rPr lang="en-US" dirty="0" smtClean="0"/>
              <a:t>Manners shaped men to please women</a:t>
            </a:r>
          </a:p>
          <a:p>
            <a:r>
              <a:rPr lang="en-US" dirty="0" smtClean="0"/>
              <a:t>Relative sexual equality</a:t>
            </a:r>
          </a:p>
        </p:txBody>
      </p:sp>
    </p:spTree>
    <p:extLst>
      <p:ext uri="{BB962C8B-B14F-4D97-AF65-F5344CB8AC3E}">
        <p14:creationId xmlns:p14="http://schemas.microsoft.com/office/powerpoint/2010/main" val="33583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Century </a:t>
            </a:r>
            <a:br>
              <a:rPr lang="en-US" dirty="0" smtClean="0"/>
            </a:br>
            <a:r>
              <a:rPr lang="en-US" dirty="0" smtClean="0"/>
              <a:t>EDUCATION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Protestantism spurred increased education for boys and girls</a:t>
            </a:r>
          </a:p>
          <a:p>
            <a:r>
              <a:rPr lang="en-US" dirty="0" smtClean="0"/>
              <a:t>Humanitarianism of enlightenment led to improved education.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87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br>
              <a:rPr lang="en-US" dirty="0" smtClean="0"/>
            </a:br>
            <a:r>
              <a:rPr lang="en-US" dirty="0" smtClean="0"/>
              <a:t>Religion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Protestant “Pietism” in  Germany</a:t>
            </a:r>
          </a:p>
          <a:p>
            <a:r>
              <a:rPr lang="en-US" dirty="0" smtClean="0"/>
              <a:t>Rise of Methodism</a:t>
            </a:r>
          </a:p>
          <a:p>
            <a:r>
              <a:rPr lang="en-US" dirty="0" smtClean="0"/>
              <a:t>Catholic piety remains</a:t>
            </a:r>
          </a:p>
          <a:p>
            <a:r>
              <a:rPr lang="en-US" dirty="0" smtClean="0"/>
              <a:t>Decrease in witch hunts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92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br>
              <a:rPr lang="en-US" dirty="0" smtClean="0"/>
            </a:br>
            <a:r>
              <a:rPr lang="en-US" dirty="0" smtClean="0"/>
              <a:t>NUTRITION AND HEALTH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Improved diet: more vegetables (esp. potato)</a:t>
            </a:r>
          </a:p>
          <a:p>
            <a:r>
              <a:rPr lang="en-US" dirty="0" smtClean="0"/>
              <a:t>Increased life expectancy from twenty five years to thirty five years. </a:t>
            </a:r>
          </a:p>
          <a:p>
            <a:r>
              <a:rPr lang="en-US" dirty="0" smtClean="0"/>
              <a:t>Major advances in control of plague and disease (esp. Small Pox-Edward Jenner)</a:t>
            </a:r>
          </a:p>
          <a:p>
            <a:r>
              <a:rPr lang="en-US" dirty="0" smtClean="0"/>
              <a:t>William Harvey: Circulation of Blood</a:t>
            </a:r>
          </a:p>
          <a:p>
            <a:r>
              <a:rPr lang="en-US" dirty="0" smtClean="0"/>
              <a:t>Development of Public Health</a:t>
            </a:r>
          </a:p>
          <a:p>
            <a:r>
              <a:rPr lang="en-US" dirty="0" smtClean="0"/>
              <a:t>Hospital Reform</a:t>
            </a:r>
          </a:p>
          <a:p>
            <a:r>
              <a:rPr lang="en-US" dirty="0" smtClean="0"/>
              <a:t>Reform for mental health institutions.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3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br>
              <a:rPr lang="en-US" dirty="0" smtClean="0"/>
            </a:br>
            <a:r>
              <a:rPr lang="en-US" dirty="0" smtClean="0"/>
              <a:t>SOCIAL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Cottage Industry in rural areas</a:t>
            </a:r>
          </a:p>
          <a:p>
            <a:r>
              <a:rPr lang="en-US" dirty="0" smtClean="0"/>
              <a:t>Growth of cities</a:t>
            </a:r>
          </a:p>
          <a:p>
            <a:r>
              <a:rPr lang="en-US" dirty="0" smtClean="0"/>
              <a:t>Serfdom in eastern Europe.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0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br>
              <a:rPr lang="en-US" dirty="0" smtClean="0"/>
            </a:br>
            <a:r>
              <a:rPr lang="en-US" dirty="0" smtClean="0"/>
              <a:t>SLAVERY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exists in Portuguese, Spanish and British empires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6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br>
              <a:rPr lang="en-US" dirty="0" smtClean="0"/>
            </a:br>
            <a:r>
              <a:rPr lang="en-US" dirty="0" smtClean="0"/>
              <a:t>MARRIAGE AND FAMILY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Ideal of romantic love now most important reason</a:t>
            </a:r>
          </a:p>
          <a:p>
            <a:r>
              <a:rPr lang="en-US" dirty="0" smtClean="0"/>
              <a:t>Fewer children per family; more love towards children</a:t>
            </a:r>
          </a:p>
          <a:p>
            <a:r>
              <a:rPr lang="en-US" dirty="0" smtClean="0"/>
              <a:t>Middle class ore apt to consider economic reasons </a:t>
            </a:r>
          </a:p>
          <a:p>
            <a:r>
              <a:rPr lang="en-US" dirty="0" smtClean="0"/>
              <a:t>Many men married late</a:t>
            </a:r>
          </a:p>
          <a:p>
            <a:r>
              <a:rPr lang="en-US" dirty="0" smtClean="0"/>
              <a:t>Women closely monitored</a:t>
            </a:r>
          </a:p>
          <a:p>
            <a:r>
              <a:rPr lang="en-US" dirty="0" smtClean="0"/>
              <a:t>Sexual double standard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09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Century </a:t>
            </a:r>
            <a:br>
              <a:rPr lang="en-US" dirty="0" smtClean="0"/>
            </a:br>
            <a:r>
              <a:rPr lang="en-US" dirty="0" smtClean="0"/>
              <a:t>MARRIAGE AND FAMILY (Continued)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Rate of illegitimacy declined after 1850 in working classes</a:t>
            </a:r>
          </a:p>
          <a:p>
            <a:r>
              <a:rPr lang="en-US" dirty="0" smtClean="0"/>
              <a:t>Prostitution sought by middle and upper middle class men</a:t>
            </a:r>
          </a:p>
          <a:p>
            <a:r>
              <a:rPr lang="en-US" dirty="0" smtClean="0"/>
              <a:t>Freud: early childhood vital</a:t>
            </a:r>
          </a:p>
          <a:p>
            <a:r>
              <a:rPr lang="en-US" dirty="0" smtClean="0"/>
              <a:t>Lower class kids less dependent on parents financially than middle class kids. </a:t>
            </a:r>
          </a:p>
        </p:txBody>
      </p:sp>
    </p:spTree>
    <p:extLst>
      <p:ext uri="{BB962C8B-B14F-4D97-AF65-F5344CB8AC3E}">
        <p14:creationId xmlns:p14="http://schemas.microsoft.com/office/powerpoint/2010/main" val="170562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br>
              <a:rPr lang="en-US" dirty="0" smtClean="0"/>
            </a:br>
            <a:r>
              <a:rPr lang="en-US" dirty="0" smtClean="0"/>
              <a:t>STATUS OF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1850, increasingly separate spheres: men worked in factories; women stayed at home.</a:t>
            </a:r>
          </a:p>
          <a:p>
            <a:r>
              <a:rPr lang="en-US" dirty="0" smtClean="0"/>
              <a:t>By late 19</a:t>
            </a:r>
            <a:r>
              <a:rPr lang="en-US" baseline="30000" dirty="0" smtClean="0"/>
              <a:t>th</a:t>
            </a:r>
            <a:r>
              <a:rPr lang="en-US" dirty="0" smtClean="0"/>
              <a:t> century, women worked outside the home only in poor families</a:t>
            </a:r>
          </a:p>
          <a:p>
            <a:r>
              <a:rPr lang="en-US" dirty="0" smtClean="0"/>
              <a:t>Middle class women began working to organize and expand their 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1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br>
              <a:rPr lang="en-US" dirty="0" smtClean="0"/>
            </a:br>
            <a:r>
              <a:rPr lang="en-US" dirty="0" smtClean="0"/>
              <a:t>EDUCATION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among middle class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50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br>
              <a:rPr lang="en-US" dirty="0" smtClean="0"/>
            </a:br>
            <a:r>
              <a:rPr lang="en-US" dirty="0" smtClean="0"/>
              <a:t>RELIGION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Rerum</a:t>
            </a:r>
            <a:r>
              <a:rPr lang="en-US" i="1" dirty="0" smtClean="0"/>
              <a:t> </a:t>
            </a:r>
            <a:r>
              <a:rPr lang="en-US" i="1" dirty="0" err="1" smtClean="0"/>
              <a:t>Novarum</a:t>
            </a:r>
            <a:endParaRPr lang="en-US" i="1" dirty="0" smtClean="0"/>
          </a:p>
          <a:p>
            <a:r>
              <a:rPr lang="en-US" i="1" dirty="0" smtClean="0"/>
              <a:t>Syllabus of Errors</a:t>
            </a:r>
          </a:p>
          <a:p>
            <a:r>
              <a:rPr lang="en-US" i="1" dirty="0" err="1" smtClean="0"/>
              <a:t>Kulturkampf</a:t>
            </a:r>
            <a:endParaRPr lang="en-US" i="1" dirty="0" smtClean="0"/>
          </a:p>
          <a:p>
            <a:r>
              <a:rPr lang="en-US" dirty="0" smtClean="0"/>
              <a:t>Increased emphasis on morality among middle class</a:t>
            </a:r>
          </a:p>
          <a:p>
            <a:r>
              <a:rPr lang="en-US" dirty="0" smtClean="0"/>
              <a:t>Decline among urban working classes 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6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Late Middle Ages</a:t>
            </a:r>
            <a:br>
              <a:rPr lang="en-US" dirty="0" smtClean="0"/>
            </a:br>
            <a:r>
              <a:rPr lang="en-US" dirty="0" smtClean="0"/>
              <a:t>STATUS OF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Status of upper-class women better than in next two centuries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97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br>
              <a:rPr lang="en-US" dirty="0" smtClean="0"/>
            </a:br>
            <a:r>
              <a:rPr lang="en-US" dirty="0" smtClean="0"/>
              <a:t>NUTRITION and HEALTH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Public health movement Bentham and Chadwick</a:t>
            </a:r>
          </a:p>
          <a:p>
            <a:r>
              <a:rPr lang="en-US" dirty="0" smtClean="0"/>
              <a:t>Bacterial Revolution: Pasteur-</a:t>
            </a:r>
            <a:r>
              <a:rPr lang="en-US" dirty="0"/>
              <a:t> </a:t>
            </a:r>
            <a:r>
              <a:rPr lang="en-US" dirty="0" smtClean="0"/>
              <a:t>“germ theory”</a:t>
            </a:r>
          </a:p>
          <a:p>
            <a:r>
              <a:rPr lang="en-US" dirty="0" smtClean="0"/>
              <a:t>Antiseptic (Lister)</a:t>
            </a:r>
          </a:p>
          <a:p>
            <a:r>
              <a:rPr lang="en-US" dirty="0" smtClean="0"/>
              <a:t>Increased life expectancy</a:t>
            </a:r>
          </a:p>
          <a:p>
            <a:r>
              <a:rPr lang="en-US" dirty="0" smtClean="0"/>
              <a:t>Significant decline in infant mortality after 1890</a:t>
            </a:r>
          </a:p>
          <a:p>
            <a:r>
              <a:rPr lang="en-US" dirty="0" smtClean="0"/>
              <a:t>Poor living conditions in cities. </a:t>
            </a:r>
          </a:p>
        </p:txBody>
      </p:sp>
    </p:spTree>
    <p:extLst>
      <p:ext uri="{BB962C8B-B14F-4D97-AF65-F5344CB8AC3E}">
        <p14:creationId xmlns:p14="http://schemas.microsoft.com/office/powerpoint/2010/main" val="32210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br>
              <a:rPr lang="en-US" dirty="0" smtClean="0"/>
            </a:br>
            <a:r>
              <a:rPr lang="en-US" dirty="0" smtClean="0"/>
              <a:t>SOCIAL STRUCTURE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standard of living for average person; higher wages </a:t>
            </a:r>
          </a:p>
          <a:p>
            <a:r>
              <a:rPr lang="en-US" dirty="0" smtClean="0"/>
              <a:t>Society more diverse and less unified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53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br>
              <a:rPr lang="en-US" dirty="0" smtClean="0"/>
            </a:br>
            <a:r>
              <a:rPr lang="en-US" dirty="0" smtClean="0"/>
              <a:t>SOCIAL STRUCTURE </a:t>
            </a:r>
            <a:br>
              <a:rPr lang="en-US" dirty="0" smtClean="0"/>
            </a:br>
            <a:r>
              <a:rPr lang="en-US" dirty="0" smtClean="0"/>
              <a:t>Middle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Upper Middle Class: Banking; industry; large-scale Commerce</a:t>
            </a:r>
          </a:p>
          <a:p>
            <a:r>
              <a:rPr lang="en-US" dirty="0" smtClean="0"/>
              <a:t>Diversified middle class groups moderately successful </a:t>
            </a:r>
            <a:r>
              <a:rPr lang="en-US" dirty="0"/>
              <a:t> </a:t>
            </a:r>
            <a:r>
              <a:rPr lang="en-US" dirty="0" smtClean="0"/>
              <a:t>industrialists, merchants, professionals (doctors, lawyers)</a:t>
            </a:r>
          </a:p>
          <a:p>
            <a:r>
              <a:rPr lang="en-US" dirty="0" smtClean="0"/>
              <a:t>Lower Middle Class: Shopkeepers, small traders.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790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Century </a:t>
            </a:r>
            <a:br>
              <a:rPr lang="en-US" dirty="0" smtClean="0"/>
            </a:br>
            <a:r>
              <a:rPr lang="en-US" dirty="0" smtClean="0"/>
              <a:t>SOCIAL STRUCTURE</a:t>
            </a:r>
            <a:br>
              <a:rPr lang="en-US" dirty="0" smtClean="0"/>
            </a:br>
            <a:r>
              <a:rPr lang="en-US" dirty="0" smtClean="0"/>
              <a:t>Lower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80% of the population</a:t>
            </a:r>
          </a:p>
          <a:p>
            <a:r>
              <a:rPr lang="en-US" dirty="0" smtClean="0"/>
              <a:t>Highly skilled foremen; highly skilled handicraft trades</a:t>
            </a:r>
          </a:p>
          <a:p>
            <a:r>
              <a:rPr lang="en-US" dirty="0" smtClean="0"/>
              <a:t>Semi skilled: Craftspeople</a:t>
            </a:r>
          </a:p>
          <a:p>
            <a:r>
              <a:rPr lang="en-US" dirty="0" smtClean="0"/>
              <a:t>Low skilled: day laborers; domestic servants.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1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Century </a:t>
            </a:r>
            <a:br>
              <a:rPr lang="en-US" dirty="0" smtClean="0"/>
            </a:br>
            <a:r>
              <a:rPr lang="en-US" dirty="0" smtClean="0"/>
              <a:t>SLAVERY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Ends in Latin America as Spanish and Portuguese leaders are overthrown and Latin American countries become independent</a:t>
            </a:r>
          </a:p>
          <a:p>
            <a:r>
              <a:rPr lang="en-US" dirty="0" smtClean="0"/>
              <a:t>Britain ends slavery in 1833</a:t>
            </a:r>
          </a:p>
          <a:p>
            <a:r>
              <a:rPr lang="en-US" dirty="0" smtClean="0"/>
              <a:t>France ends slavery in 1848</a:t>
            </a:r>
          </a:p>
          <a:p>
            <a:r>
              <a:rPr lang="en-US" dirty="0" smtClean="0"/>
              <a:t>Remains in U.S until 1865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43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Late Middle Ages</a:t>
            </a:r>
            <a:br>
              <a:rPr lang="en-US" dirty="0" smtClean="0"/>
            </a:br>
            <a:r>
              <a:rPr lang="en-US" dirty="0" smtClean="0"/>
              <a:t>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Dominated by Catholic Church</a:t>
            </a:r>
          </a:p>
          <a:p>
            <a:r>
              <a:rPr lang="en-US" dirty="0" smtClean="0"/>
              <a:t>Reform movements: </a:t>
            </a:r>
            <a:r>
              <a:rPr lang="en-US" dirty="0" err="1" smtClean="0"/>
              <a:t>Wyclif</a:t>
            </a:r>
            <a:r>
              <a:rPr lang="en-US" dirty="0" smtClean="0"/>
              <a:t> and Hus</a:t>
            </a:r>
          </a:p>
          <a:p>
            <a:r>
              <a:rPr lang="en-US" dirty="0" smtClean="0"/>
              <a:t>Some persecution of witches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94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Late Middle Ages</a:t>
            </a:r>
            <a:br>
              <a:rPr lang="en-US" dirty="0" smtClean="0"/>
            </a:br>
            <a:r>
              <a:rPr lang="en-US" dirty="0" smtClean="0"/>
              <a:t>NUTRITION AND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harvests created malnutrition</a:t>
            </a:r>
          </a:p>
          <a:p>
            <a:r>
              <a:rPr lang="en-US" dirty="0" smtClean="0"/>
              <a:t>Black Plague resulted in loss of 1/3 of population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Late Middle Ages</a:t>
            </a:r>
            <a:br>
              <a:rPr lang="en-US" dirty="0" smtClean="0"/>
            </a:br>
            <a:r>
              <a:rPr lang="en-US" dirty="0" smtClean="0"/>
              <a:t>SOCIAL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Feudalism dominated most of Europe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04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Late Middle Ages</a:t>
            </a:r>
            <a:br>
              <a:rPr lang="en-US" dirty="0" smtClean="0"/>
            </a:br>
            <a:r>
              <a:rPr lang="en-US" dirty="0" smtClean="0"/>
              <a:t>SLAVERY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Few Africans lived in Europe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16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and 17</a:t>
            </a:r>
            <a:r>
              <a:rPr lang="en-US" baseline="30000" dirty="0" smtClean="0"/>
              <a:t>th</a:t>
            </a:r>
            <a:r>
              <a:rPr lang="en-US" dirty="0" smtClean="0"/>
              <a:t> Centuries</a:t>
            </a:r>
            <a:br>
              <a:rPr lang="en-US" dirty="0" smtClean="0"/>
            </a:br>
            <a:r>
              <a:rPr lang="en-US" dirty="0" smtClean="0"/>
              <a:t>MARRIAGE AND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Nuclear Family</a:t>
            </a:r>
          </a:p>
          <a:p>
            <a:r>
              <a:rPr lang="en-US" dirty="0" smtClean="0"/>
              <a:t>Divorce available in certain cases</a:t>
            </a:r>
          </a:p>
          <a:p>
            <a:r>
              <a:rPr lang="en-US" dirty="0" smtClean="0"/>
              <a:t>More prostitution</a:t>
            </a:r>
          </a:p>
          <a:p>
            <a:r>
              <a:rPr lang="en-US" dirty="0" smtClean="0"/>
              <a:t>Marriages still based on economics but increasingly more romantic</a:t>
            </a:r>
          </a:p>
          <a:p>
            <a:r>
              <a:rPr lang="en-US" dirty="0" smtClean="0"/>
              <a:t>Avg. age for marriage: 27 for men; 25 for women</a:t>
            </a:r>
          </a:p>
          <a:p>
            <a:r>
              <a:rPr lang="en-US" dirty="0" smtClean="0"/>
              <a:t>Increased infanticide</a:t>
            </a:r>
          </a:p>
          <a:p>
            <a:r>
              <a:rPr lang="en-US" dirty="0" smtClean="0"/>
              <a:t>Low rate of illegitimate births</a:t>
            </a:r>
          </a:p>
          <a:p>
            <a:r>
              <a:rPr lang="en-US" dirty="0" smtClean="0"/>
              <a:t>Dramatic population growth until 1650; growth slows until 1750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4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and 17</a:t>
            </a:r>
            <a:r>
              <a:rPr lang="en-US" baseline="30000" dirty="0" smtClean="0"/>
              <a:t>th</a:t>
            </a:r>
            <a:r>
              <a:rPr lang="en-US" dirty="0" smtClean="0"/>
              <a:t> Centuries</a:t>
            </a:r>
            <a:br>
              <a:rPr lang="en-US" dirty="0" smtClean="0"/>
            </a:br>
            <a:r>
              <a:rPr lang="en-US" dirty="0" smtClean="0"/>
              <a:t>STATUS OF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Status of upper-class women declines in Renaissance</a:t>
            </a:r>
          </a:p>
          <a:p>
            <a:r>
              <a:rPr lang="en-US" dirty="0" smtClean="0"/>
              <a:t>Most women not affected by Renaissance</a:t>
            </a:r>
          </a:p>
          <a:p>
            <a:r>
              <a:rPr lang="en-US" dirty="0" smtClean="0"/>
              <a:t>Educated women allowed involvement but subservient to men</a:t>
            </a:r>
          </a:p>
          <a:p>
            <a:r>
              <a:rPr lang="en-US" dirty="0" smtClean="0"/>
              <a:t>Sexual double standard</a:t>
            </a:r>
          </a:p>
          <a:p>
            <a:r>
              <a:rPr lang="en-US" dirty="0" smtClean="0"/>
              <a:t>Woman was to make herself pleasing </a:t>
            </a:r>
            <a:r>
              <a:rPr lang="en-US" dirty="0" err="1" smtClean="0"/>
              <a:t>ot</a:t>
            </a:r>
            <a:r>
              <a:rPr lang="en-US" dirty="0" smtClean="0"/>
              <a:t> the man(Castiglione)</a:t>
            </a:r>
          </a:p>
          <a:p>
            <a:r>
              <a:rPr lang="en-US" dirty="0" smtClean="0"/>
              <a:t>Rape not considered serious crime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80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566</TotalTime>
  <Words>909</Words>
  <Application>Microsoft Office PowerPoint</Application>
  <PresentationFormat>On-screen Show (4:3)</PresentationFormat>
  <Paragraphs>157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Austin</vt:lpstr>
      <vt:lpstr>PowerPoint Presentation</vt:lpstr>
      <vt:lpstr>Late Middle Ages MARRIAGE AND FAMILY</vt:lpstr>
      <vt:lpstr>Late Middle Ages STATUS OF WOMEN</vt:lpstr>
      <vt:lpstr>Late Middle Ages RELIGION</vt:lpstr>
      <vt:lpstr>Late Middle Ages NUTRITION AND HEALTH</vt:lpstr>
      <vt:lpstr>Late Middle Ages SOCIAL STRUCTURE</vt:lpstr>
      <vt:lpstr>Late Middle Ages SLAVERY</vt:lpstr>
      <vt:lpstr>16th and 17th Centuries MARRIAGE AND FAMILY</vt:lpstr>
      <vt:lpstr>16th and 17th Centuries STATUS OF WOMEN</vt:lpstr>
      <vt:lpstr>16th and 17th Centuries STATUS OF WOMEN CONT.</vt:lpstr>
      <vt:lpstr>16th and 17th Centuries EDUCATION</vt:lpstr>
      <vt:lpstr>16th and 17th Centuries RELIGION</vt:lpstr>
      <vt:lpstr>16th and 17th Centuries NUTRITION AND HEALTH</vt:lpstr>
      <vt:lpstr>16th and 17th Centuries SOCIAL STRUCTURES</vt:lpstr>
      <vt:lpstr>16th and 17th Centuries   SOCIAL STRUCTURES (Continued) </vt:lpstr>
      <vt:lpstr>16th and 17th Century  SLAVERY</vt:lpstr>
      <vt:lpstr>18th Century MARRIAGE AND FAMILY </vt:lpstr>
      <vt:lpstr>18th Century  MARRIAGE AND FAMILY (continued) </vt:lpstr>
      <vt:lpstr>18th Century  STATUS OF WOMEN</vt:lpstr>
      <vt:lpstr>18th Century  EDUCATION </vt:lpstr>
      <vt:lpstr>18th Century Religion </vt:lpstr>
      <vt:lpstr>18th Century NUTRITION AND HEALTH </vt:lpstr>
      <vt:lpstr>18th Century SOCIAL STRUCTURE</vt:lpstr>
      <vt:lpstr>18th Century SLAVERY </vt:lpstr>
      <vt:lpstr>19th Century MARRIAGE AND FAMILY </vt:lpstr>
      <vt:lpstr>19th Century  MARRIAGE AND FAMILY (Continued) </vt:lpstr>
      <vt:lpstr>19th Century STATUS OF WOMEN</vt:lpstr>
      <vt:lpstr>19th Century EDUCATION </vt:lpstr>
      <vt:lpstr>19th Century RELIGION </vt:lpstr>
      <vt:lpstr>19th Century NUTRITION and HEALTH </vt:lpstr>
      <vt:lpstr>19th Century SOCIAL STRUCTURE </vt:lpstr>
      <vt:lpstr>19th Century SOCIAL STRUCTURE  Middle Class</vt:lpstr>
      <vt:lpstr>19th Century  SOCIAL STRUCTURE Lower Class</vt:lpstr>
      <vt:lpstr>19th Century  SLAVERY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NUAMES Teacher</dc:creator>
  <cp:lastModifiedBy>NUAMES Teacher</cp:lastModifiedBy>
  <cp:revision>9</cp:revision>
  <dcterms:created xsi:type="dcterms:W3CDTF">2015-04-24T15:52:32Z</dcterms:created>
  <dcterms:modified xsi:type="dcterms:W3CDTF">2015-04-25T20:15:07Z</dcterms:modified>
</cp:coreProperties>
</file>