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3" r:id="rId6"/>
    <p:sldId id="259" r:id="rId7"/>
    <p:sldId id="260" r:id="rId8"/>
    <p:sldId id="261" r:id="rId9"/>
    <p:sldId id="264" r:id="rId10"/>
    <p:sldId id="265" r:id="rId11"/>
    <p:sldId id="267" r:id="rId12"/>
    <p:sldId id="266"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1/27/2020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people-press.org/2020/01/22/by-a-narrow-margin-americans-say-senate-trial-should-result-in-trumps-remov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llsides.com/unbiased-balanced-new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bcnews.go.com/Politics/trumps-impeachment-trial-watch/story?id=68251166" TargetMode="External"/><Relationship Id="rId2" Type="http://schemas.openxmlformats.org/officeDocument/2006/relationships/hyperlink" Target="https://www.youtube.com/watch?v=HRQrJED-Biw" TargetMode="Externa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hyperlink" Target="https://www.youtube.com/watch?v=hSszixvo7d8" TargetMode="External"/><Relationship Id="rId4" Type="http://schemas.openxmlformats.org/officeDocument/2006/relationships/hyperlink" Target="https://www.youtube.com/watch?v=OOXf0nfsd8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bcnews.go.com/Politics/eu-ambassador-gordon-sondland-testify-public-impeachment-hearing/story?id=67120135"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washingtonpost.com/politics/2019/12/18/house-is-voting-impeach-trump-what-happens-next/?arc404=tru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BD8F9-EE86-4EF1-99A5-D3EA15C9AB8F}"/>
              </a:ext>
            </a:extLst>
          </p:cNvPr>
          <p:cNvSpPr>
            <a:spLocks noGrp="1"/>
          </p:cNvSpPr>
          <p:nvPr>
            <p:ph type="ctrTitle"/>
          </p:nvPr>
        </p:nvSpPr>
        <p:spPr/>
        <p:txBody>
          <a:bodyPr/>
          <a:lstStyle/>
          <a:p>
            <a:r>
              <a:rPr lang="en-US" dirty="0"/>
              <a:t>Current events</a:t>
            </a:r>
          </a:p>
        </p:txBody>
      </p:sp>
      <p:sp>
        <p:nvSpPr>
          <p:cNvPr id="3" name="Subtitle 2">
            <a:extLst>
              <a:ext uri="{FF2B5EF4-FFF2-40B4-BE49-F238E27FC236}">
                <a16:creationId xmlns:a16="http://schemas.microsoft.com/office/drawing/2014/main" id="{214521EB-73EC-4094-A848-48726EE253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991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DC38-FA7F-41FA-8232-31F7026FFFDB}"/>
              </a:ext>
            </a:extLst>
          </p:cNvPr>
          <p:cNvSpPr>
            <a:spLocks noGrp="1"/>
          </p:cNvSpPr>
          <p:nvPr>
            <p:ph type="title"/>
          </p:nvPr>
        </p:nvSpPr>
        <p:spPr/>
        <p:txBody>
          <a:bodyPr>
            <a:normAutofit fontScale="90000"/>
          </a:bodyPr>
          <a:lstStyle/>
          <a:p>
            <a:r>
              <a:rPr lang="en-US" dirty="0">
                <a:hlinkClick r:id="rId2"/>
              </a:rPr>
              <a:t>https://www.people-press.org/2020/01/22/by-a-narrow-margin-americans-say-senate-trial-should-result-in-trumps-removal/</a:t>
            </a:r>
            <a:endParaRPr lang="en-US" dirty="0"/>
          </a:p>
        </p:txBody>
      </p:sp>
      <p:sp>
        <p:nvSpPr>
          <p:cNvPr id="3" name="Content Placeholder 2">
            <a:extLst>
              <a:ext uri="{FF2B5EF4-FFF2-40B4-BE49-F238E27FC236}">
                <a16:creationId xmlns:a16="http://schemas.microsoft.com/office/drawing/2014/main" id="{0427379E-0D08-453F-8ED8-76285D255085}"/>
              </a:ext>
            </a:extLst>
          </p:cNvPr>
          <p:cNvSpPr>
            <a:spLocks noGrp="1"/>
          </p:cNvSpPr>
          <p:nvPr>
            <p:ph sz="quarter" idx="13"/>
          </p:nvPr>
        </p:nvSpPr>
        <p:spPr/>
        <p:txBody>
          <a:bodyPr/>
          <a:lstStyle/>
          <a:p>
            <a:r>
              <a:rPr lang="en-US" dirty="0"/>
              <a:t>More public opinion based on race, gender, and level of education</a:t>
            </a:r>
          </a:p>
        </p:txBody>
      </p:sp>
    </p:spTree>
    <p:extLst>
      <p:ext uri="{BB962C8B-B14F-4D97-AF65-F5344CB8AC3E}">
        <p14:creationId xmlns:p14="http://schemas.microsoft.com/office/powerpoint/2010/main" val="68083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23F8-E198-4197-B878-0222D212BF2F}"/>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9EAAFDCC-0597-4F49-AE9C-61883D3A912A}"/>
              </a:ext>
            </a:extLst>
          </p:cNvPr>
          <p:cNvSpPr>
            <a:spLocks noGrp="1"/>
          </p:cNvSpPr>
          <p:nvPr>
            <p:ph sz="quarter" idx="13"/>
          </p:nvPr>
        </p:nvSpPr>
        <p:spPr/>
        <p:txBody>
          <a:bodyPr/>
          <a:lstStyle/>
          <a:p>
            <a:r>
              <a:rPr lang="en-US" dirty="0">
                <a:hlinkClick r:id="rId2"/>
              </a:rPr>
              <a:t>https://www.allsides.com/unbiased-balanced-news</a:t>
            </a:r>
            <a:endParaRPr lang="en-US" dirty="0"/>
          </a:p>
          <a:p>
            <a:r>
              <a:rPr lang="en-US" dirty="0"/>
              <a:t>National public radio (NPR)</a:t>
            </a:r>
          </a:p>
          <a:p>
            <a:r>
              <a:rPr lang="en-US" dirty="0"/>
              <a:t>ABC news</a:t>
            </a:r>
          </a:p>
          <a:p>
            <a:r>
              <a:rPr lang="en-US" dirty="0"/>
              <a:t>The Washington post</a:t>
            </a:r>
          </a:p>
        </p:txBody>
      </p:sp>
    </p:spTree>
    <p:extLst>
      <p:ext uri="{BB962C8B-B14F-4D97-AF65-F5344CB8AC3E}">
        <p14:creationId xmlns:p14="http://schemas.microsoft.com/office/powerpoint/2010/main" val="145411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AAA4-1B45-4FF7-BE12-DD4781C12095}"/>
              </a:ext>
            </a:extLst>
          </p:cNvPr>
          <p:cNvSpPr>
            <a:spLocks noGrp="1"/>
          </p:cNvSpPr>
          <p:nvPr>
            <p:ph type="title"/>
          </p:nvPr>
        </p:nvSpPr>
        <p:spPr/>
        <p:txBody>
          <a:bodyPr/>
          <a:lstStyle/>
          <a:p>
            <a:r>
              <a:rPr lang="en-US" dirty="0"/>
              <a:t>sparks</a:t>
            </a:r>
          </a:p>
        </p:txBody>
      </p:sp>
      <p:sp>
        <p:nvSpPr>
          <p:cNvPr id="3" name="Content Placeholder 2">
            <a:extLst>
              <a:ext uri="{FF2B5EF4-FFF2-40B4-BE49-F238E27FC236}">
                <a16:creationId xmlns:a16="http://schemas.microsoft.com/office/drawing/2014/main" id="{6C961F18-A2AB-41A3-9CD8-641FD6507908}"/>
              </a:ext>
            </a:extLst>
          </p:cNvPr>
          <p:cNvSpPr>
            <a:spLocks noGrp="1"/>
          </p:cNvSpPr>
          <p:nvPr>
            <p:ph sz="quarter" idx="13"/>
          </p:nvPr>
        </p:nvSpPr>
        <p:spPr/>
        <p:txBody>
          <a:bodyPr>
            <a:normAutofit lnSpcReduction="10000"/>
          </a:bodyPr>
          <a:lstStyle/>
          <a:p>
            <a:r>
              <a:rPr lang="en-US" b="1" dirty="0"/>
              <a:t>1-	Do you think that republicans and democrats should call key 	witnesses? Why or why not?</a:t>
            </a:r>
          </a:p>
          <a:p>
            <a:r>
              <a:rPr lang="en-US" b="1" dirty="0"/>
              <a:t>2-	What impact do you think the impeachment will have on the 2020 	presidential election?</a:t>
            </a:r>
          </a:p>
          <a:p>
            <a:r>
              <a:rPr lang="en-US" b="1" dirty="0"/>
              <a:t>3-	what are your thoughts on the president’s actions where Ukraine is 	concerned? Do you think he abused his power? Why or why not?</a:t>
            </a:r>
          </a:p>
          <a:p>
            <a:r>
              <a:rPr lang="en-US" b="1" dirty="0"/>
              <a:t>4-	do you think trump should be removed from office? Why or why not?</a:t>
            </a:r>
          </a:p>
          <a:p>
            <a:r>
              <a:rPr lang="en-US" b="1" dirty="0"/>
              <a:t>5-	Other thoughts?</a:t>
            </a:r>
          </a:p>
        </p:txBody>
      </p:sp>
    </p:spTree>
    <p:extLst>
      <p:ext uri="{BB962C8B-B14F-4D97-AF65-F5344CB8AC3E}">
        <p14:creationId xmlns:p14="http://schemas.microsoft.com/office/powerpoint/2010/main" val="12778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2889-3BE4-4743-B98F-4104EC8DFCEB}"/>
              </a:ext>
            </a:extLst>
          </p:cNvPr>
          <p:cNvSpPr>
            <a:spLocks noGrp="1"/>
          </p:cNvSpPr>
          <p:nvPr>
            <p:ph type="title"/>
          </p:nvPr>
        </p:nvSpPr>
        <p:spPr/>
        <p:txBody>
          <a:bodyPr>
            <a:normAutofit fontScale="90000"/>
          </a:bodyPr>
          <a:lstStyle/>
          <a:p>
            <a:r>
              <a:rPr lang="en-US" b="1" dirty="0"/>
              <a:t>The dearth of black coaches in the NFL is a problem that somehow still hasn’t been fixed</a:t>
            </a:r>
            <a:br>
              <a:rPr lang="en-US" b="1" dirty="0"/>
            </a:br>
            <a:endParaRPr lang="en-US" dirty="0"/>
          </a:p>
        </p:txBody>
      </p:sp>
      <p:sp>
        <p:nvSpPr>
          <p:cNvPr id="4" name="Content Placeholder 3">
            <a:extLst>
              <a:ext uri="{FF2B5EF4-FFF2-40B4-BE49-F238E27FC236}">
                <a16:creationId xmlns:a16="http://schemas.microsoft.com/office/drawing/2014/main" id="{2EB6E387-68BC-4687-99EB-86E7CF1EBF8E}"/>
              </a:ext>
            </a:extLst>
          </p:cNvPr>
          <p:cNvSpPr>
            <a:spLocks noGrp="1"/>
          </p:cNvSpPr>
          <p:nvPr>
            <p:ph sz="quarter" idx="13"/>
          </p:nvPr>
        </p:nvSpPr>
        <p:spPr/>
        <p:txBody>
          <a:bodyPr/>
          <a:lstStyle/>
          <a:p>
            <a:r>
              <a:rPr lang="en-US" dirty="0"/>
              <a:t>Why is it always about race?</a:t>
            </a:r>
          </a:p>
          <a:p>
            <a:r>
              <a:rPr lang="en-US" dirty="0"/>
              <a:t>87 years of slavery, the Civil War and another century before the Civil Rights Act with Jim Crow in between, mass incarceration </a:t>
            </a:r>
          </a:p>
        </p:txBody>
      </p:sp>
      <p:pic>
        <p:nvPicPr>
          <p:cNvPr id="1026" name="Picture 2" descr="The Steelers‘ Mike Tomlin is one of only three black head coaches among 32 NFL franchises. (Gail Burton/AP)">
            <a:extLst>
              <a:ext uri="{FF2B5EF4-FFF2-40B4-BE49-F238E27FC236}">
                <a16:creationId xmlns:a16="http://schemas.microsoft.com/office/drawing/2014/main" id="{A29AC0A2-1751-49EC-A565-3947899A7D6C}"/>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72200" y="2380827"/>
            <a:ext cx="5105400" cy="339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86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38D0-8D77-45FB-87A5-E80CE90CFB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47A18B-B463-4D8A-9236-32A5EAA27C6D}"/>
              </a:ext>
            </a:extLst>
          </p:cNvPr>
          <p:cNvSpPr>
            <a:spLocks noGrp="1"/>
          </p:cNvSpPr>
          <p:nvPr>
            <p:ph sz="quarter" idx="13"/>
          </p:nvPr>
        </p:nvSpPr>
        <p:spPr/>
        <p:txBody>
          <a:bodyPr/>
          <a:lstStyle/>
          <a:p>
            <a:endParaRPr lang="en-US"/>
          </a:p>
        </p:txBody>
      </p:sp>
      <p:sp>
        <p:nvSpPr>
          <p:cNvPr id="4" name="Content Placeholder 3">
            <a:extLst>
              <a:ext uri="{FF2B5EF4-FFF2-40B4-BE49-F238E27FC236}">
                <a16:creationId xmlns:a16="http://schemas.microsoft.com/office/drawing/2014/main" id="{130C4639-75DF-483D-97E9-70409A7FCD4F}"/>
              </a:ext>
            </a:extLst>
          </p:cNvPr>
          <p:cNvSpPr>
            <a:spLocks noGrp="1"/>
          </p:cNvSpPr>
          <p:nvPr>
            <p:ph sz="quarter" idx="14"/>
          </p:nvPr>
        </p:nvSpPr>
        <p:spPr/>
        <p:txBody>
          <a:bodyPr>
            <a:normAutofit fontScale="92500"/>
          </a:bodyPr>
          <a:lstStyle/>
          <a:p>
            <a:r>
              <a:rPr lang="en-US" dirty="0"/>
              <a:t>In the NFL, 70 percent of the players are black, but never have more than 25 percent of the head coaches been black. That number is usually much lower, as it is right now — the Pittsburgh Steelers’ Mike Tomlin, the Los Angeles Chargers’ Anthony Lynn and the Miami Dolphins’ Brian Flores are the only black head coaches among 32 franchises.</a:t>
            </a:r>
          </a:p>
        </p:txBody>
      </p:sp>
    </p:spTree>
    <p:extLst>
      <p:ext uri="{BB962C8B-B14F-4D97-AF65-F5344CB8AC3E}">
        <p14:creationId xmlns:p14="http://schemas.microsoft.com/office/powerpoint/2010/main" val="221872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480B-0E06-4FB0-8C27-70AAAD2F41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0DB8F3-5359-4B27-8749-94477FB8A2EA}"/>
              </a:ext>
            </a:extLst>
          </p:cNvPr>
          <p:cNvSpPr>
            <a:spLocks noGrp="1"/>
          </p:cNvSpPr>
          <p:nvPr>
            <p:ph sz="quarter" idx="13"/>
          </p:nvPr>
        </p:nvSpPr>
        <p:spPr/>
        <p:txBody>
          <a:bodyPr/>
          <a:lstStyle/>
          <a:p>
            <a:r>
              <a:rPr lang="en-US" dirty="0"/>
              <a:t>In fact, only once in NFL history has a team replaced a black head coach with another black man — in 2009, when the Indianapolis Colts’ Tony Dungy retired and Jim Caldwell succeeded him.</a:t>
            </a:r>
          </a:p>
        </p:txBody>
      </p:sp>
      <p:sp>
        <p:nvSpPr>
          <p:cNvPr id="4" name="Content Placeholder 3">
            <a:extLst>
              <a:ext uri="{FF2B5EF4-FFF2-40B4-BE49-F238E27FC236}">
                <a16:creationId xmlns:a16="http://schemas.microsoft.com/office/drawing/2014/main" id="{28DC3D6B-75C5-475D-8CCC-42A18202380B}"/>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61916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D335-6194-4729-BBF0-42C30A0B71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A2716E-BCAA-40A3-A765-7308ECA69D20}"/>
              </a:ext>
            </a:extLst>
          </p:cNvPr>
          <p:cNvSpPr>
            <a:spLocks noGrp="1"/>
          </p:cNvSpPr>
          <p:nvPr>
            <p:ph sz="quarter" idx="13"/>
          </p:nvPr>
        </p:nvSpPr>
        <p:spPr/>
        <p:txBody>
          <a:bodyPr/>
          <a:lstStyle/>
          <a:p>
            <a:endParaRPr lang="en-US"/>
          </a:p>
        </p:txBody>
      </p:sp>
      <p:sp>
        <p:nvSpPr>
          <p:cNvPr id="4" name="Content Placeholder 3">
            <a:extLst>
              <a:ext uri="{FF2B5EF4-FFF2-40B4-BE49-F238E27FC236}">
                <a16:creationId xmlns:a16="http://schemas.microsoft.com/office/drawing/2014/main" id="{6DB713CC-5B2F-4C7D-83B1-B7FAB24C3E3A}"/>
              </a:ext>
            </a:extLst>
          </p:cNvPr>
          <p:cNvSpPr>
            <a:spLocks noGrp="1"/>
          </p:cNvSpPr>
          <p:nvPr>
            <p:ph sz="quarter" idx="14"/>
          </p:nvPr>
        </p:nvSpPr>
        <p:spPr/>
        <p:txBody>
          <a:bodyPr/>
          <a:lstStyle/>
          <a:p>
            <a:r>
              <a:rPr lang="en-US" dirty="0"/>
              <a:t>After Barack Obama was elected president in 2008, many thought a post-racial America — in which prejudice fades as black and white become immaterial — had arrived.</a:t>
            </a:r>
          </a:p>
        </p:txBody>
      </p:sp>
    </p:spTree>
    <p:extLst>
      <p:ext uri="{BB962C8B-B14F-4D97-AF65-F5344CB8AC3E}">
        <p14:creationId xmlns:p14="http://schemas.microsoft.com/office/powerpoint/2010/main" val="169305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E28548-7999-4BFF-9458-78DAFBF1F618}"/>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51CE290C-42B7-42D6-97F3-DB20E86D6F19}"/>
              </a:ext>
            </a:extLst>
          </p:cNvPr>
          <p:cNvSpPr>
            <a:spLocks noGrp="1"/>
          </p:cNvSpPr>
          <p:nvPr>
            <p:ph sz="quarter" idx="13"/>
          </p:nvPr>
        </p:nvSpPr>
        <p:spPr/>
        <p:txBody>
          <a:bodyPr/>
          <a:lstStyle/>
          <a:p>
            <a:r>
              <a:rPr lang="en-US" dirty="0"/>
              <a:t>1-	Do you think the lack of black head coaches in the </a:t>
            </a:r>
            <a:r>
              <a:rPr lang="en-US" dirty="0" err="1"/>
              <a:t>nfl</a:t>
            </a:r>
            <a:r>
              <a:rPr lang="en-US" dirty="0"/>
              <a:t> is a product </a:t>
            </a:r>
            <a:r>
              <a:rPr lang="en-US"/>
              <a:t>of 	</a:t>
            </a:r>
          </a:p>
          <a:p>
            <a:r>
              <a:rPr lang="en-US"/>
              <a:t>racism</a:t>
            </a:r>
            <a:r>
              <a:rPr lang="en-US" dirty="0"/>
              <a:t>? What other factors could be at play?</a:t>
            </a:r>
          </a:p>
        </p:txBody>
      </p:sp>
    </p:spTree>
    <p:extLst>
      <p:ext uri="{BB962C8B-B14F-4D97-AF65-F5344CB8AC3E}">
        <p14:creationId xmlns:p14="http://schemas.microsoft.com/office/powerpoint/2010/main" val="62532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5CB124-75DD-4E33-A398-DCE7D170A09C}"/>
              </a:ext>
            </a:extLst>
          </p:cNvPr>
          <p:cNvSpPr>
            <a:spLocks noGrp="1"/>
          </p:cNvSpPr>
          <p:nvPr>
            <p:ph type="title"/>
          </p:nvPr>
        </p:nvSpPr>
        <p:spPr/>
        <p:txBody>
          <a:bodyPr/>
          <a:lstStyle/>
          <a:p>
            <a:r>
              <a:rPr lang="en-US" dirty="0"/>
              <a:t>To remove or not remove, </a:t>
            </a:r>
            <a:br>
              <a:rPr lang="en-US" dirty="0"/>
            </a:br>
            <a:r>
              <a:rPr lang="en-US" dirty="0"/>
              <a:t>that is the question. </a:t>
            </a:r>
          </a:p>
        </p:txBody>
      </p:sp>
      <p:sp>
        <p:nvSpPr>
          <p:cNvPr id="5" name="Content Placeholder 4">
            <a:extLst>
              <a:ext uri="{FF2B5EF4-FFF2-40B4-BE49-F238E27FC236}">
                <a16:creationId xmlns:a16="http://schemas.microsoft.com/office/drawing/2014/main" id="{625C91FF-D965-4343-A345-218C084D552D}"/>
              </a:ext>
            </a:extLst>
          </p:cNvPr>
          <p:cNvSpPr>
            <a:spLocks noGrp="1"/>
          </p:cNvSpPr>
          <p:nvPr>
            <p:ph sz="quarter" idx="13"/>
          </p:nvPr>
        </p:nvSpPr>
        <p:spPr/>
        <p:txBody>
          <a:bodyPr>
            <a:normAutofit fontScale="77500" lnSpcReduction="20000"/>
          </a:bodyPr>
          <a:lstStyle/>
          <a:p>
            <a:r>
              <a:rPr lang="en-US" b="1" dirty="0"/>
              <a:t>3 Presidents impeached in us history</a:t>
            </a:r>
          </a:p>
          <a:p>
            <a:r>
              <a:rPr lang="en-US" b="1" dirty="0"/>
              <a:t>Who are they?</a:t>
            </a:r>
          </a:p>
          <a:p>
            <a:r>
              <a:rPr lang="en-US" b="1" dirty="0"/>
              <a:t>The process of impeachment: </a:t>
            </a:r>
            <a:r>
              <a:rPr lang="en-US" b="1" dirty="0">
                <a:hlinkClick r:id="rId2"/>
              </a:rPr>
              <a:t>https://www.youtube.com/watch?v=HRQrJED-Biw</a:t>
            </a:r>
            <a:endParaRPr lang="en-US" b="1" dirty="0"/>
          </a:p>
          <a:p>
            <a:r>
              <a:rPr lang="en-US" b="1" dirty="0">
                <a:hlinkClick r:id="rId3"/>
              </a:rPr>
              <a:t>https://abcnews.go.com/Politics/trumps-impeachment-trial-watch/story?id=68251166</a:t>
            </a:r>
            <a:endParaRPr lang="en-US" b="1" dirty="0"/>
          </a:p>
          <a:p>
            <a:r>
              <a:rPr lang="en-US" dirty="0">
                <a:hlinkClick r:id="rId4"/>
              </a:rPr>
              <a:t>https://www.youtube.com/watch?v=OOXf0nfsd8s</a:t>
            </a:r>
            <a:endParaRPr lang="en-US" dirty="0"/>
          </a:p>
          <a:p>
            <a:r>
              <a:rPr lang="en-US" dirty="0">
                <a:hlinkClick r:id="rId5"/>
              </a:rPr>
              <a:t>https://www.youtube.com/watch?v=hSszixvo7d8</a:t>
            </a:r>
            <a:endParaRPr lang="en-US" b="1" dirty="0"/>
          </a:p>
          <a:p>
            <a:endParaRPr lang="en-US" dirty="0"/>
          </a:p>
        </p:txBody>
      </p:sp>
      <p:pic>
        <p:nvPicPr>
          <p:cNvPr id="8194" name="Picture 2" descr="Image result for images impeachment us history">
            <a:extLst>
              <a:ext uri="{FF2B5EF4-FFF2-40B4-BE49-F238E27FC236}">
                <a16:creationId xmlns:a16="http://schemas.microsoft.com/office/drawing/2014/main" id="{CDD59B77-7B8E-4BFD-8973-1C8A5F594F80}"/>
              </a:ext>
            </a:extLst>
          </p:cNvPr>
          <p:cNvPicPr>
            <a:picLocks noGrp="1" noChangeAspect="1" noChangeArrowheads="1"/>
          </p:cNvPicPr>
          <p:nvPr>
            <p:ph sz="quarter" idx="14"/>
          </p:nvPr>
        </p:nvPicPr>
        <p:blipFill>
          <a:blip r:embed="rId6">
            <a:extLst>
              <a:ext uri="{28A0092B-C50C-407E-A947-70E740481C1C}">
                <a14:useLocalDpi xmlns:a14="http://schemas.microsoft.com/office/drawing/2010/main" val="0"/>
              </a:ext>
            </a:extLst>
          </a:blip>
          <a:srcRect/>
          <a:stretch>
            <a:fillRect/>
          </a:stretch>
        </p:blipFill>
        <p:spPr bwMode="auto">
          <a:xfrm>
            <a:off x="6172200" y="2483644"/>
            <a:ext cx="51054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133F-81B0-4823-9668-9FDF79776D59}"/>
              </a:ext>
            </a:extLst>
          </p:cNvPr>
          <p:cNvSpPr>
            <a:spLocks noGrp="1"/>
          </p:cNvSpPr>
          <p:nvPr>
            <p:ph type="title"/>
          </p:nvPr>
        </p:nvSpPr>
        <p:spPr/>
        <p:txBody>
          <a:bodyPr/>
          <a:lstStyle/>
          <a:p>
            <a:r>
              <a:rPr lang="en-US" dirty="0"/>
              <a:t>impeachment</a:t>
            </a:r>
          </a:p>
        </p:txBody>
      </p:sp>
      <p:sp>
        <p:nvSpPr>
          <p:cNvPr id="3" name="Content Placeholder 2">
            <a:extLst>
              <a:ext uri="{FF2B5EF4-FFF2-40B4-BE49-F238E27FC236}">
                <a16:creationId xmlns:a16="http://schemas.microsoft.com/office/drawing/2014/main" id="{D5D0C6D7-811A-448C-B1BC-DCC4309BF9C9}"/>
              </a:ext>
            </a:extLst>
          </p:cNvPr>
          <p:cNvSpPr>
            <a:spLocks noGrp="1"/>
          </p:cNvSpPr>
          <p:nvPr>
            <p:ph sz="quarter" idx="13"/>
          </p:nvPr>
        </p:nvSpPr>
        <p:spPr>
          <a:xfrm>
            <a:off x="913774" y="1871004"/>
            <a:ext cx="5106026" cy="4600134"/>
          </a:xfrm>
        </p:spPr>
        <p:txBody>
          <a:bodyPr>
            <a:normAutofit/>
          </a:bodyPr>
          <a:lstStyle/>
          <a:p>
            <a:r>
              <a:rPr lang="en-US" b="1" dirty="0"/>
              <a:t>Donald trump, 45th president</a:t>
            </a:r>
          </a:p>
          <a:p>
            <a:r>
              <a:rPr lang="en-US" b="1" dirty="0"/>
              <a:t>Accused of:</a:t>
            </a:r>
          </a:p>
          <a:p>
            <a:pPr lvl="1"/>
            <a:r>
              <a:rPr lang="en-US" b="1" dirty="0"/>
              <a:t>Abuse of power</a:t>
            </a:r>
          </a:p>
          <a:p>
            <a:pPr lvl="1"/>
            <a:r>
              <a:rPr lang="en-US" b="1" dirty="0"/>
              <a:t>Obstruction of congress</a:t>
            </a:r>
          </a:p>
          <a:p>
            <a:r>
              <a:rPr lang="en-US" b="1" dirty="0"/>
              <a:t>Phone call to Ukraine’s president in July, 2019 asking him to investigate a political rival, joe </a:t>
            </a:r>
            <a:r>
              <a:rPr lang="en-US" b="1" dirty="0" err="1"/>
              <a:t>biden</a:t>
            </a:r>
            <a:endParaRPr lang="en-US" b="1" dirty="0"/>
          </a:p>
          <a:p>
            <a:r>
              <a:rPr lang="en-US" b="1" dirty="0"/>
              <a:t>Trump used military aid money ($400 million) as a carrot and stick for the </a:t>
            </a:r>
            <a:r>
              <a:rPr lang="en-US" b="1" dirty="0" err="1"/>
              <a:t>ukranian</a:t>
            </a:r>
            <a:r>
              <a:rPr lang="en-US" b="1" dirty="0"/>
              <a:t> president’s cooperation</a:t>
            </a:r>
          </a:p>
        </p:txBody>
      </p:sp>
      <p:pic>
        <p:nvPicPr>
          <p:cNvPr id="1028" name="Picture 4">
            <a:extLst>
              <a:ext uri="{FF2B5EF4-FFF2-40B4-BE49-F238E27FC236}">
                <a16:creationId xmlns:a16="http://schemas.microsoft.com/office/drawing/2014/main" id="{49041B1D-C7C3-45E9-9725-FA711BFECC8C}"/>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7658100" y="3480149"/>
            <a:ext cx="2133600" cy="119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1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54EE-DFA0-46D5-9077-2C0D03DA8F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F7091B-B01B-41BF-83DD-6BED36376833}"/>
              </a:ext>
            </a:extLst>
          </p:cNvPr>
          <p:cNvSpPr>
            <a:spLocks noGrp="1"/>
          </p:cNvSpPr>
          <p:nvPr>
            <p:ph sz="quarter" idx="13"/>
          </p:nvPr>
        </p:nvSpPr>
        <p:spPr/>
        <p:txBody>
          <a:bodyPr/>
          <a:lstStyle/>
          <a:p>
            <a:r>
              <a:rPr lang="en-US" b="1" dirty="0"/>
              <a:t>Trump has insisted his efforts were to root out corruption, although Pentagon and State Department officials testified that Ukraine's newly elected government had met the necessary requirements and that helping Ukraine fend off Russian aggression advanced U.S. security interests.</a:t>
            </a:r>
          </a:p>
        </p:txBody>
      </p:sp>
      <p:pic>
        <p:nvPicPr>
          <p:cNvPr id="7170" name="Picture 2" descr="Image result for images trump's impeachment">
            <a:extLst>
              <a:ext uri="{FF2B5EF4-FFF2-40B4-BE49-F238E27FC236}">
                <a16:creationId xmlns:a16="http://schemas.microsoft.com/office/drawing/2014/main" id="{09F7800C-BF23-491C-AAF2-CD215DFDCA3B}"/>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72200" y="2484764"/>
            <a:ext cx="5105400" cy="318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85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A853-E781-43EF-BA9F-F380EE7B9560}"/>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4BAB15CA-4D2A-4F4C-8773-D308F2CFC901}"/>
              </a:ext>
            </a:extLst>
          </p:cNvPr>
          <p:cNvSpPr>
            <a:spLocks noGrp="1"/>
          </p:cNvSpPr>
          <p:nvPr>
            <p:ph sz="quarter" idx="14"/>
          </p:nvPr>
        </p:nvSpPr>
        <p:spPr>
          <a:xfrm>
            <a:off x="6172200" y="1842052"/>
            <a:ext cx="5105400" cy="3949148"/>
          </a:xfrm>
        </p:spPr>
        <p:txBody>
          <a:bodyPr>
            <a:normAutofit fontScale="32500" lnSpcReduction="20000"/>
          </a:bodyPr>
          <a:lstStyle/>
          <a:p>
            <a:r>
              <a:rPr lang="en-US" sz="3500" b="1" dirty="0">
                <a:latin typeface="Arial Black" panose="020B0A04020102020204" pitchFamily="34" charset="0"/>
              </a:rPr>
              <a:t>House investigators were ultimately able to document extensive evidence of a pressure campaign orchestrated by Trump's lawyer, Rudy Giuliani, and </a:t>
            </a:r>
            <a:r>
              <a:rPr lang="en-US" sz="3500" b="1" dirty="0">
                <a:latin typeface="Arial Black" panose="020B0A04020102020204" pitchFamily="34" charset="0"/>
                <a:hlinkClick r:id="rId2"/>
              </a:rPr>
              <a:t>executed by a former campaign donor</a:t>
            </a:r>
            <a:r>
              <a:rPr lang="en-US" sz="3500" b="1" dirty="0">
                <a:latin typeface="Arial Black" panose="020B0A04020102020204" pitchFamily="34" charset="0"/>
              </a:rPr>
              <a:t> -- Gordon </a:t>
            </a:r>
            <a:r>
              <a:rPr lang="en-US" sz="3500" b="1" dirty="0" err="1">
                <a:latin typeface="Arial Black" panose="020B0A04020102020204" pitchFamily="34" charset="0"/>
              </a:rPr>
              <a:t>Sondland</a:t>
            </a:r>
            <a:r>
              <a:rPr lang="en-US" sz="3500" b="1" dirty="0">
                <a:latin typeface="Arial Black" panose="020B0A04020102020204" pitchFamily="34" charset="0"/>
              </a:rPr>
              <a:t>, who was appointed as European ambassador.</a:t>
            </a:r>
          </a:p>
          <a:p>
            <a:r>
              <a:rPr lang="en-US" sz="3500" b="1" dirty="0">
                <a:latin typeface="Arial Black" panose="020B0A04020102020204" pitchFamily="34" charset="0"/>
              </a:rPr>
              <a:t>But because the White House directed current and former staff members not to comply with subpoenas, the inquiry left unanswered at least one key question: Did Trump tell his aides he'd only release the aid after Ukraine's president agreed to announce an investigation into the </a:t>
            </a:r>
            <a:r>
              <a:rPr lang="en-US" sz="3500" b="1" dirty="0" err="1">
                <a:latin typeface="Arial Black" panose="020B0A04020102020204" pitchFamily="34" charset="0"/>
              </a:rPr>
              <a:t>Bidens</a:t>
            </a:r>
            <a:r>
              <a:rPr lang="en-US" sz="3500" b="1" dirty="0">
                <a:latin typeface="Arial Black" panose="020B0A04020102020204" pitchFamily="34" charset="0"/>
              </a:rPr>
              <a:t>?</a:t>
            </a:r>
          </a:p>
          <a:p>
            <a:r>
              <a:rPr lang="en-US" sz="3500" b="1" dirty="0">
                <a:latin typeface="Arial Black" panose="020B0A04020102020204" pitchFamily="34" charset="0"/>
              </a:rPr>
              <a:t>Democrats decided against waiting for the courts to weigh in on whether the White House should be forced to comply with subpoenas. On Dec. 18, the House voted 230-197 in favor of the article alleging abuse of power, and 229-198 in favor of the charge of obstruction of Congress.</a:t>
            </a:r>
          </a:p>
          <a:p>
            <a:endParaRPr lang="en-US" dirty="0"/>
          </a:p>
        </p:txBody>
      </p:sp>
      <p:pic>
        <p:nvPicPr>
          <p:cNvPr id="6146" name="Picture 2" descr="Image result for images trump's impeachment">
            <a:extLst>
              <a:ext uri="{FF2B5EF4-FFF2-40B4-BE49-F238E27FC236}">
                <a16:creationId xmlns:a16="http://schemas.microsoft.com/office/drawing/2014/main" id="{C96B1CCC-258E-44E4-BD40-A5439D9AED63}"/>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14400" y="2611279"/>
            <a:ext cx="5105400" cy="293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0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AE99-B4CC-4425-BB6A-6A5EA57151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4C1CC1-4FE0-4C94-B148-16F92547E516}"/>
              </a:ext>
            </a:extLst>
          </p:cNvPr>
          <p:cNvSpPr>
            <a:spLocks noGrp="1"/>
          </p:cNvSpPr>
          <p:nvPr>
            <p:ph sz="quarter" idx="13"/>
          </p:nvPr>
        </p:nvSpPr>
        <p:spPr/>
        <p:txBody>
          <a:bodyPr>
            <a:normAutofit fontScale="92500" lnSpcReduction="10000"/>
          </a:bodyPr>
          <a:lstStyle/>
          <a:p>
            <a:r>
              <a:rPr lang="en-US" b="1" dirty="0"/>
              <a:t>House of representatives controlled by democrats</a:t>
            </a:r>
          </a:p>
          <a:p>
            <a:r>
              <a:rPr lang="en-US" b="1" dirty="0"/>
              <a:t>December hearings and vote of impeachment</a:t>
            </a:r>
          </a:p>
          <a:p>
            <a:r>
              <a:rPr lang="en-US" b="1" dirty="0"/>
              <a:t>The senate serves as jurors and will decide whether to remove trump (not likely)</a:t>
            </a:r>
          </a:p>
          <a:p>
            <a:r>
              <a:rPr lang="en-US" b="1" dirty="0"/>
              <a:t>Chief justice of the supreme court presides over the hearings</a:t>
            </a:r>
          </a:p>
        </p:txBody>
      </p:sp>
      <p:pic>
        <p:nvPicPr>
          <p:cNvPr id="2050" name="Picture 2">
            <a:extLst>
              <a:ext uri="{FF2B5EF4-FFF2-40B4-BE49-F238E27FC236}">
                <a16:creationId xmlns:a16="http://schemas.microsoft.com/office/drawing/2014/main" id="{FA5B713C-EDB9-4301-B46B-843A3F5F28E5}"/>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72200" y="2376695"/>
            <a:ext cx="5105400" cy="340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B4C1-7E30-4655-A5F5-017DF588852C}"/>
              </a:ext>
            </a:extLst>
          </p:cNvPr>
          <p:cNvSpPr>
            <a:spLocks noGrp="1"/>
          </p:cNvSpPr>
          <p:nvPr>
            <p:ph type="title"/>
          </p:nvPr>
        </p:nvSpPr>
        <p:spPr/>
        <p:txBody>
          <a:bodyPr/>
          <a:lstStyle/>
          <a:p>
            <a:r>
              <a:rPr lang="en-US" dirty="0">
                <a:hlinkClick r:id="rId2"/>
              </a:rPr>
              <a:t>https://www.washingtonpost.com/politics/2019/12/18/house-is-voting-impeach-trump-what-happens-next/?arc404=true</a:t>
            </a:r>
            <a:endParaRPr lang="en-US" dirty="0"/>
          </a:p>
        </p:txBody>
      </p:sp>
      <p:sp>
        <p:nvSpPr>
          <p:cNvPr id="4" name="Content Placeholder 3">
            <a:extLst>
              <a:ext uri="{FF2B5EF4-FFF2-40B4-BE49-F238E27FC236}">
                <a16:creationId xmlns:a16="http://schemas.microsoft.com/office/drawing/2014/main" id="{617D91B0-9A4C-46A6-A0D5-AF42ACE7C465}"/>
              </a:ext>
            </a:extLst>
          </p:cNvPr>
          <p:cNvSpPr>
            <a:spLocks noGrp="1"/>
          </p:cNvSpPr>
          <p:nvPr>
            <p:ph sz="quarter" idx="14"/>
          </p:nvPr>
        </p:nvSpPr>
        <p:spPr/>
        <p:txBody>
          <a:bodyPr/>
          <a:lstStyle/>
          <a:p>
            <a:endParaRPr lang="en-US"/>
          </a:p>
        </p:txBody>
      </p:sp>
      <p:sp>
        <p:nvSpPr>
          <p:cNvPr id="5" name="Content Placeholder 4">
            <a:extLst>
              <a:ext uri="{FF2B5EF4-FFF2-40B4-BE49-F238E27FC236}">
                <a16:creationId xmlns:a16="http://schemas.microsoft.com/office/drawing/2014/main" id="{45D8F33D-EE0D-4025-821C-A0CA1CBC044B}"/>
              </a:ext>
            </a:extLst>
          </p:cNvPr>
          <p:cNvSpPr>
            <a:spLocks noGrp="1"/>
          </p:cNvSpPr>
          <p:nvPr>
            <p:ph sz="quarter" idx="13"/>
          </p:nvPr>
        </p:nvSpPr>
        <p:spPr/>
        <p:txBody>
          <a:bodyPr/>
          <a:lstStyle/>
          <a:p>
            <a:r>
              <a:rPr lang="en-US" dirty="0"/>
              <a:t>Image</a:t>
            </a:r>
          </a:p>
        </p:txBody>
      </p:sp>
    </p:spTree>
    <p:extLst>
      <p:ext uri="{BB962C8B-B14F-4D97-AF65-F5344CB8AC3E}">
        <p14:creationId xmlns:p14="http://schemas.microsoft.com/office/powerpoint/2010/main" val="853362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194F-958B-4739-A7A9-88B2AC0BF7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1A7BCE-7AF3-45B0-9C91-628CC5F71168}"/>
              </a:ext>
            </a:extLst>
          </p:cNvPr>
          <p:cNvSpPr>
            <a:spLocks noGrp="1"/>
          </p:cNvSpPr>
          <p:nvPr>
            <p:ph sz="quarter" idx="13"/>
          </p:nvPr>
        </p:nvSpPr>
        <p:spPr/>
        <p:txBody>
          <a:bodyPr>
            <a:normAutofit fontScale="92500" lnSpcReduction="20000"/>
          </a:bodyPr>
          <a:lstStyle/>
          <a:p>
            <a:r>
              <a:rPr lang="en-US" b="1" dirty="0"/>
              <a:t>Democrats want the administration to release key documents. Emails, calendars and other items that could shed light on Ukraine policy.</a:t>
            </a:r>
          </a:p>
          <a:p>
            <a:r>
              <a:rPr lang="en-US" b="1" dirty="0"/>
              <a:t>They also want trump aides and former national security advisor, john Bolton to testify. </a:t>
            </a:r>
          </a:p>
          <a:p>
            <a:r>
              <a:rPr lang="en-US" b="1" dirty="0"/>
              <a:t>Republicans want joe and his son hunter </a:t>
            </a:r>
            <a:r>
              <a:rPr lang="en-US" b="1" dirty="0" err="1"/>
              <a:t>biden</a:t>
            </a:r>
            <a:r>
              <a:rPr lang="en-US" b="1" dirty="0"/>
              <a:t>, along with the whistleblower to testify.</a:t>
            </a:r>
          </a:p>
        </p:txBody>
      </p:sp>
      <p:pic>
        <p:nvPicPr>
          <p:cNvPr id="5122" name="Picture 2" descr="Image result for images trump's impeachment">
            <a:extLst>
              <a:ext uri="{FF2B5EF4-FFF2-40B4-BE49-F238E27FC236}">
                <a16:creationId xmlns:a16="http://schemas.microsoft.com/office/drawing/2014/main" id="{3664C71B-F02A-4EC7-BB19-F4310A46F02B}"/>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72200" y="2379713"/>
            <a:ext cx="5105400" cy="339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2106FF-100C-45DA-96F0-DFC9F00CC823}"/>
              </a:ext>
            </a:extLst>
          </p:cNvPr>
          <p:cNvSpPr>
            <a:spLocks noGrp="1"/>
          </p:cNvSpPr>
          <p:nvPr>
            <p:ph type="title"/>
          </p:nvPr>
        </p:nvSpPr>
        <p:spPr>
          <a:xfrm>
            <a:off x="913775" y="225084"/>
            <a:ext cx="10364451" cy="900332"/>
          </a:xfrm>
        </p:spPr>
        <p:txBody>
          <a:bodyPr/>
          <a:lstStyle/>
          <a:p>
            <a:r>
              <a:rPr lang="en-US" dirty="0"/>
              <a:t>Public opinion</a:t>
            </a:r>
          </a:p>
        </p:txBody>
      </p:sp>
      <p:pic>
        <p:nvPicPr>
          <p:cNvPr id="4098" name="Picture 2" descr="By narrow margin, public wants Senate trial to result in Trump’s removal from office ">
            <a:extLst>
              <a:ext uri="{FF2B5EF4-FFF2-40B4-BE49-F238E27FC236}">
                <a16:creationId xmlns:a16="http://schemas.microsoft.com/office/drawing/2014/main" id="{588CF856-7E13-4548-AE6B-5435E557CD67}"/>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349306" y="1125416"/>
            <a:ext cx="7582486" cy="573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1199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2718</TotalTime>
  <Words>788</Words>
  <Application>Microsoft Office PowerPoint</Application>
  <PresentationFormat>Widescreen</PresentationFormat>
  <Paragraphs>50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Tw Cen MT</vt:lpstr>
      <vt:lpstr>Droplet</vt:lpstr>
      <vt:lpstr>Current events</vt:lpstr>
      <vt:lpstr>To remove or not remove,  that is the question. </vt:lpstr>
      <vt:lpstr>impeachment</vt:lpstr>
      <vt:lpstr>PowerPoint Presentation</vt:lpstr>
      <vt:lpstr>PowerPoint Presentation</vt:lpstr>
      <vt:lpstr>PowerPoint Presentation</vt:lpstr>
      <vt:lpstr>https://www.washingtonpost.com/politics/2019/12/18/house-is-voting-impeach-trump-what-happens-next/?arc404=true</vt:lpstr>
      <vt:lpstr>PowerPoint Presentation</vt:lpstr>
      <vt:lpstr>Public opinion</vt:lpstr>
      <vt:lpstr>https://www.people-press.org/2020/01/22/by-a-narrow-margin-americans-say-senate-trial-should-result-in-trumps-removal/</vt:lpstr>
      <vt:lpstr>Sources</vt:lpstr>
      <vt:lpstr>sparks</vt:lpstr>
      <vt:lpstr>The dearth of black coaches in the NFL is a problem that somehow still hasn’t been fixed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events</dc:title>
  <dc:creator>Mark Bass</dc:creator>
  <cp:lastModifiedBy>Mark Bass</cp:lastModifiedBy>
  <cp:revision>11</cp:revision>
  <dcterms:created xsi:type="dcterms:W3CDTF">2020-01-23T12:40:56Z</dcterms:created>
  <dcterms:modified xsi:type="dcterms:W3CDTF">2020-01-27T18:19:37Z</dcterms:modified>
</cp:coreProperties>
</file>